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257" r:id="rId5"/>
    <p:sldId id="259" r:id="rId6"/>
    <p:sldId id="272" r:id="rId7"/>
    <p:sldId id="306" r:id="rId8"/>
    <p:sldId id="307" r:id="rId9"/>
    <p:sldId id="315" r:id="rId10"/>
    <p:sldId id="317" r:id="rId11"/>
    <p:sldId id="271" r:id="rId12"/>
    <p:sldId id="308" r:id="rId13"/>
    <p:sldId id="270" r:id="rId14"/>
    <p:sldId id="311" r:id="rId15"/>
    <p:sldId id="258" r:id="rId16"/>
    <p:sldId id="260" r:id="rId17"/>
    <p:sldId id="264" r:id="rId18"/>
    <p:sldId id="261" r:id="rId19"/>
    <p:sldId id="266" r:id="rId20"/>
    <p:sldId id="267" r:id="rId21"/>
    <p:sldId id="268" r:id="rId22"/>
    <p:sldId id="273" r:id="rId23"/>
    <p:sldId id="274" r:id="rId24"/>
    <p:sldId id="275" r:id="rId25"/>
    <p:sldId id="276" r:id="rId26"/>
    <p:sldId id="277" r:id="rId27"/>
    <p:sldId id="279" r:id="rId28"/>
    <p:sldId id="284" r:id="rId29"/>
    <p:sldId id="312" r:id="rId30"/>
    <p:sldId id="285" r:id="rId31"/>
    <p:sldId id="286" r:id="rId32"/>
    <p:sldId id="287" r:id="rId33"/>
    <p:sldId id="288" r:id="rId34"/>
    <p:sldId id="289" r:id="rId35"/>
    <p:sldId id="313" r:id="rId36"/>
    <p:sldId id="278" r:id="rId37"/>
    <p:sldId id="290" r:id="rId38"/>
    <p:sldId id="314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4" r:id="rId48"/>
    <p:sldId id="302" r:id="rId49"/>
    <p:sldId id="318" r:id="rId50"/>
    <p:sldId id="319" r:id="rId51"/>
    <p:sldId id="322" r:id="rId52"/>
    <p:sldId id="323" r:id="rId53"/>
    <p:sldId id="324" r:id="rId54"/>
    <p:sldId id="320" r:id="rId55"/>
    <p:sldId id="32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9148C8"/>
    <a:srgbClr val="B17ED8"/>
    <a:srgbClr val="ABD0BC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88" d="100"/>
          <a:sy n="88" d="100"/>
        </p:scale>
        <p:origin x="439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1D5-9EFF-4BE6-AAF2-048C98033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0587-62F5-4812-BEE2-885D57009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DD79-B7D7-4F6E-A9AE-7C1D194D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0B29-4458-4BE1-BB0E-B36FE7B4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9D1-755C-4370-8800-A0D271E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3F6B-7BFE-45E8-9368-E67BE154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332AE-F724-4FD4-9136-0DDF8F3BD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EE25-9DC3-4C2E-8521-8204A69C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758C6-4A8A-4123-8AA2-89B33C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E3D6-8C81-4823-915E-F1160E1A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E4D20-8959-4033-B07A-66A2DF1B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82671-7301-4034-A6B4-0E9A662E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D0BB-8F5E-403B-90F3-E782E661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92327-E12D-4DE6-BD72-DD60107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40B8A-38B4-44E1-B600-1E09C8B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0D5-D981-4445-A429-150727B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352-0856-4BBD-8CAC-3EFD5DA5E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6566-846C-4343-AF2F-D9C4424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ADBF-8538-45B3-BFFD-A7D4B2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7272-3B60-46B9-94F3-8FA91654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1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9881-E6F4-4E00-90A6-93D7356C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50C6-CEA0-474D-8AC2-28FB4091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76C1-012C-4B36-AB3A-FC554E4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63E6-AE44-48C6-8908-A58F5D5A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F295-6DAC-4CE4-BA9A-3EB59394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9BE-EDF8-455D-AA08-511DFA4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F2E1-C1AC-438D-89D4-BD6CF5EFA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0AF5B-A8FD-4C9B-A497-6CABBC22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1F1FB-7854-4189-9798-BC6E926E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1C52-C5F3-4D79-9E71-99ACAB12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335F-59C1-4E0B-890D-62CB6D7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97CC-00BC-4414-A6A9-AC81B358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7E47-CD80-4263-A525-873BE56E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F5B5-FB67-424A-8688-444164310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ABE1-DA87-47CE-9B89-2EB9BC066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C786F-B742-4D45-AED8-0A84538D1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BF1E-C554-4FCB-BDE4-524A62CA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02-Oct-19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E8EE7-9812-4659-BE57-9436A0E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F3DA0-2F96-41CC-BE4F-1D8A29B9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4948-F08A-4EC2-B307-F518950E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811F-CC83-4DA4-839B-2CF6B768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02-Oct-19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EDC66-D4C5-40E9-88CC-054BD8C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347EC-A847-4EAA-8EA1-E757B21E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78677-C049-4D2B-AB4C-F6284441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02-Oct-19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AA9E6-8ED5-4A90-977D-336AAED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0708-697C-4B97-9656-360A01A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AE4-E964-41FE-9A2B-73FC4748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6DD6-B5CE-4435-8095-06EF3C3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AD25E-28B2-4C39-A1B3-DD336C3CF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3CE-BEEA-41DC-9F84-F7F9F90D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79D2A-D821-4348-968F-DF534DED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B53A4-8CA7-451A-9161-511633A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63E6-6CA4-4E74-9F0E-F4A8D098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B1F7E-F36F-4D55-9FCD-4A1466F8D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AC43-F222-419B-962C-86A1DF669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5204-93B3-4A27-A5BB-A27F7CF1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A46B-14EE-48F7-9DD7-8BF15640A665}" type="datetimeFigureOut">
              <a:rPr lang="en-US" smtClean="0"/>
              <a:t>02-Oct-19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2964-ADA7-47A1-A40F-DC5A5E0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F758-FA99-477C-9028-D7C9CEC5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8FD66-482F-41EE-9942-24B2999B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BF9C-2B37-4ED2-9C0B-6999B023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F289B-7B1F-4AC8-9C85-1A0C569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A46B-14EE-48F7-9DD7-8BF15640A665}" type="datetimeFigureOut">
              <a:rPr lang="en-US" smtClean="0"/>
              <a:t>02-Oct-19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14E5-4AF3-4755-A9B6-4787E365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E078-8FBB-4404-8305-D693CF355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BDAB-C807-4A69-8F43-13D52DC2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hyperlink" Target="https://github.com/hikalkan/presentation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Implementing</a:t>
            </a:r>
            <a:br>
              <a:rPr lang="en-US" sz="4800" dirty="0"/>
            </a:br>
            <a:r>
              <a:rPr lang="en-US" dirty="0"/>
              <a:t>Domain Driven Design (DDD)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6372"/>
            <a:ext cx="9144000" cy="1655762"/>
          </a:xfrm>
        </p:spPr>
        <p:txBody>
          <a:bodyPr/>
          <a:lstStyle/>
          <a:p>
            <a:r>
              <a:rPr lang="en-US" i="1" dirty="0"/>
              <a:t>a practical guide</a:t>
            </a:r>
          </a:p>
          <a:p>
            <a:endParaRPr lang="en-US" i="1" dirty="0"/>
          </a:p>
          <a:p>
            <a:r>
              <a:rPr lang="en-US" i="1" dirty="0">
                <a:hlinkClick r:id="rId2"/>
              </a:rPr>
              <a:t>https://github.com/hikalkan/presentations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6748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822713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6E0D408-7913-4105-8A0B-ED87E1A1A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822713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F0C2FD6-B7A9-4FDF-812F-3C41CFA30630}"/>
              </a:ext>
            </a:extLst>
          </p:cNvPr>
          <p:cNvSpPr/>
          <p:nvPr/>
        </p:nvSpPr>
        <p:spPr>
          <a:xfrm>
            <a:off x="8761851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Domain.Shared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FED08-D969-4CA1-A55D-92C3E9B92B8E}"/>
              </a:ext>
            </a:extLst>
          </p:cNvPr>
          <p:cNvSpPr/>
          <p:nvPr/>
        </p:nvSpPr>
        <p:spPr>
          <a:xfrm>
            <a:off x="6763717" y="2929023"/>
            <a:ext cx="1478845" cy="3502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42537-A94F-498F-89BA-A1990171D008}"/>
              </a:ext>
            </a:extLst>
          </p:cNvPr>
          <p:cNvSpPr/>
          <p:nvPr/>
        </p:nvSpPr>
        <p:spPr>
          <a:xfrm>
            <a:off x="8761851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App.Contracts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364CF8-4330-40A8-8E98-9CFC06621C6B}"/>
              </a:ext>
            </a:extLst>
          </p:cNvPr>
          <p:cNvSpPr/>
          <p:nvPr/>
        </p:nvSpPr>
        <p:spPr>
          <a:xfrm>
            <a:off x="6763717" y="4035333"/>
            <a:ext cx="1478845" cy="350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86F86-8B70-481B-A28C-08159257239F}"/>
              </a:ext>
            </a:extLst>
          </p:cNvPr>
          <p:cNvSpPr/>
          <p:nvPr/>
        </p:nvSpPr>
        <p:spPr>
          <a:xfrm>
            <a:off x="8761850" y="5144463"/>
            <a:ext cx="1478845" cy="350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198DD-F6A2-4888-A2D1-5FA03BFBE1F0}"/>
              </a:ext>
            </a:extLst>
          </p:cNvPr>
          <p:cNvSpPr/>
          <p:nvPr/>
        </p:nvSpPr>
        <p:spPr>
          <a:xfrm>
            <a:off x="6763716" y="1822713"/>
            <a:ext cx="3476979" cy="3502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Infrastructure / </a:t>
            </a:r>
            <a:r>
              <a:rPr lang="en-US" sz="1600" dirty="0" err="1"/>
              <a:t>EntityFrameworkCore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6FFA90-F519-449C-B085-C410917A64B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03140" y="217299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9824F-BA43-4F9D-91EF-F38107695CFA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7503140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9787D-647F-409A-85B8-783A08EF3103}"/>
              </a:ext>
            </a:extLst>
          </p:cNvPr>
          <p:cNvCxnSpPr>
            <a:stCxn id="18" idx="0"/>
            <a:endCxn id="16" idx="2"/>
          </p:cNvCxnSpPr>
          <p:nvPr/>
        </p:nvCxnSpPr>
        <p:spPr>
          <a:xfrm flipV="1">
            <a:off x="9501274" y="3279301"/>
            <a:ext cx="0" cy="756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B4961A-B3CB-464F-B2B6-291E8E4F9794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8242562" y="310416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C12FFC-9B30-4985-957B-38810362B9E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8242562" y="4210472"/>
            <a:ext cx="51928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7510EC-A6A8-48EA-B693-8EF43F739A15}"/>
              </a:ext>
            </a:extLst>
          </p:cNvPr>
          <p:cNvCxnSpPr/>
          <p:nvPr/>
        </p:nvCxnSpPr>
        <p:spPr>
          <a:xfrm flipV="1">
            <a:off x="9501272" y="4385611"/>
            <a:ext cx="1" cy="7588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6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112D4F9-DDEF-4DCA-A01E-C13D5C72DC72}"/>
              </a:ext>
            </a:extLst>
          </p:cNvPr>
          <p:cNvSpPr/>
          <p:nvPr/>
        </p:nvSpPr>
        <p:spPr>
          <a:xfrm>
            <a:off x="8660547" y="2067262"/>
            <a:ext cx="2191443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Execution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A1F74-23E2-4A5B-8223-FE0C0D33B6CF}"/>
              </a:ext>
            </a:extLst>
          </p:cNvPr>
          <p:cNvSpPr/>
          <p:nvPr/>
        </p:nvSpPr>
        <p:spPr>
          <a:xfrm>
            <a:off x="6704596" y="2485927"/>
            <a:ext cx="1440238" cy="86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Application</a:t>
            </a:r>
          </a:p>
          <a:p>
            <a:pPr algn="ctr"/>
            <a:r>
              <a:rPr lang="en-US" sz="1600" b="1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81BDF8-A97B-47A2-BBAB-584C3CA225AE}"/>
              </a:ext>
            </a:extLst>
          </p:cNvPr>
          <p:cNvSpPr/>
          <p:nvPr/>
        </p:nvSpPr>
        <p:spPr>
          <a:xfrm>
            <a:off x="9027724" y="2703491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E3AD8-583F-40C3-ADA0-DE8756AC07BE}"/>
              </a:ext>
            </a:extLst>
          </p:cNvPr>
          <p:cNvSpPr/>
          <p:nvPr/>
        </p:nvSpPr>
        <p:spPr>
          <a:xfrm>
            <a:off x="9027724" y="2198790"/>
            <a:ext cx="1561606" cy="3641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47A9AA-9C10-4339-9A46-5B9870898C64}"/>
              </a:ext>
            </a:extLst>
          </p:cNvPr>
          <p:cNvSpPr/>
          <p:nvPr/>
        </p:nvSpPr>
        <p:spPr>
          <a:xfrm>
            <a:off x="9027724" y="3208192"/>
            <a:ext cx="1561606" cy="5092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Repositories (interface)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514E2-FBF0-4259-9096-F158D0F1F76F}"/>
              </a:ext>
            </a:extLst>
          </p:cNvPr>
          <p:cNvSpPr/>
          <p:nvPr/>
        </p:nvSpPr>
        <p:spPr>
          <a:xfrm>
            <a:off x="4048704" y="3130397"/>
            <a:ext cx="1372590" cy="3641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HTTP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8259F-764D-44EB-AF13-70029F736C54}"/>
              </a:ext>
            </a:extLst>
          </p:cNvPr>
          <p:cNvSpPr/>
          <p:nvPr/>
        </p:nvSpPr>
        <p:spPr>
          <a:xfrm>
            <a:off x="4024745" y="2233399"/>
            <a:ext cx="1372590" cy="3641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MVC 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5AFCC-4B49-44C0-A18F-512FEFE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6" y="2068628"/>
            <a:ext cx="693717" cy="69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C042-B18A-4ECD-A5A5-D0CD32A3D879}"/>
              </a:ext>
            </a:extLst>
          </p:cNvPr>
          <p:cNvSpPr txBox="1"/>
          <p:nvPr/>
        </p:nvSpPr>
        <p:spPr>
          <a:xfrm>
            <a:off x="838200" y="2201730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39008B-BC19-4FDC-928A-BE0D482B61E4}"/>
              </a:ext>
            </a:extLst>
          </p:cNvPr>
          <p:cNvSpPr/>
          <p:nvPr/>
        </p:nvSpPr>
        <p:spPr>
          <a:xfrm>
            <a:off x="862158" y="3130396"/>
            <a:ext cx="1672124" cy="3641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Remote clients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87671-75E4-4471-A14C-E44FD3652AF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397335" y="2415488"/>
            <a:ext cx="1307261" cy="24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3CFAF7-8811-47CF-866E-317B5AF5861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21294" y="3152184"/>
            <a:ext cx="1283302" cy="16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4B6B87-1104-4D7C-9873-8A0052C091D7}"/>
              </a:ext>
            </a:extLst>
          </p:cNvPr>
          <p:cNvSpPr txBox="1"/>
          <p:nvPr/>
        </p:nvSpPr>
        <p:spPr>
          <a:xfrm>
            <a:off x="5982206" y="3164996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261B9-9D47-40D4-9E2A-E705208136ED}"/>
              </a:ext>
            </a:extLst>
          </p:cNvPr>
          <p:cNvSpPr txBox="1"/>
          <p:nvPr/>
        </p:nvSpPr>
        <p:spPr>
          <a:xfrm>
            <a:off x="6000328" y="2262565"/>
            <a:ext cx="53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DTO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93060-6B1F-4599-BB90-39C6E2C80A14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8144834" y="2380879"/>
            <a:ext cx="882890" cy="53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81B11-F5C6-43D4-B428-4D3DF67343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144834" y="2885580"/>
            <a:ext cx="882890" cy="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FBEE9C-13FB-42D0-A14E-85D4B56807C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44834" y="2920366"/>
            <a:ext cx="882890" cy="54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895C88-83F2-4A88-9CCB-3258D46A942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510323" y="2415487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18091-943D-4DF8-8D77-F6AD9E479DD7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34282" y="3312485"/>
            <a:ext cx="15144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4B7AE9-E6BB-48BB-A7CC-48B8F4A18C09}"/>
              </a:ext>
            </a:extLst>
          </p:cNvPr>
          <p:cNvSpPr txBox="1"/>
          <p:nvPr/>
        </p:nvSpPr>
        <p:spPr>
          <a:xfrm>
            <a:off x="2585925" y="293332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CDBD0-7B5B-4C40-9347-FE4A081953A0}"/>
              </a:ext>
            </a:extLst>
          </p:cNvPr>
          <p:cNvSpPr txBox="1"/>
          <p:nvPr/>
        </p:nvSpPr>
        <p:spPr>
          <a:xfrm>
            <a:off x="2558999" y="2063461"/>
            <a:ext cx="130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 request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4CE016-990A-48C6-B367-CC0099AC0882}"/>
              </a:ext>
            </a:extLst>
          </p:cNvPr>
          <p:cNvSpPr txBox="1"/>
          <p:nvPr/>
        </p:nvSpPr>
        <p:spPr>
          <a:xfrm>
            <a:off x="2551202" y="2385983"/>
            <a:ext cx="1331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HTML/JSON/</a:t>
            </a:r>
            <a:r>
              <a:rPr lang="en-US" sz="1200" dirty="0" err="1"/>
              <a:t>js</a:t>
            </a:r>
            <a:r>
              <a:rPr lang="en-US" sz="1200" dirty="0"/>
              <a:t>/</a:t>
            </a:r>
            <a:r>
              <a:rPr lang="en-US" sz="1200" dirty="0" err="1"/>
              <a:t>css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DE598-12BD-40EB-9B58-A6CF01FA7CC3}"/>
              </a:ext>
            </a:extLst>
          </p:cNvPr>
          <p:cNvSpPr txBox="1"/>
          <p:nvPr/>
        </p:nvSpPr>
        <p:spPr>
          <a:xfrm>
            <a:off x="2975316" y="332231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87FC5-0497-4822-907D-3B333F5D7C8E}"/>
              </a:ext>
            </a:extLst>
          </p:cNvPr>
          <p:cNvSpPr txBox="1"/>
          <p:nvPr/>
        </p:nvSpPr>
        <p:spPr>
          <a:xfrm>
            <a:off x="8892736" y="1693784"/>
            <a:ext cx="1377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C142B0-0110-4E41-908C-95DECC75B098}"/>
              </a:ext>
            </a:extLst>
          </p:cNvPr>
          <p:cNvSpPr/>
          <p:nvPr/>
        </p:nvSpPr>
        <p:spPr>
          <a:xfrm>
            <a:off x="5830064" y="2067261"/>
            <a:ext cx="2596655" cy="183686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C27DB1-71D6-4D29-AD2A-01EC24DCA1F2}"/>
              </a:ext>
            </a:extLst>
          </p:cNvPr>
          <p:cNvSpPr txBox="1"/>
          <p:nvPr/>
        </p:nvSpPr>
        <p:spPr>
          <a:xfrm>
            <a:off x="6164631" y="1690688"/>
            <a:ext cx="1736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APPLICATION layer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B1B6C2-10A7-43A3-ADF8-5533D45FC55A}"/>
              </a:ext>
            </a:extLst>
          </p:cNvPr>
          <p:cNvSpPr/>
          <p:nvPr/>
        </p:nvSpPr>
        <p:spPr>
          <a:xfrm>
            <a:off x="3868428" y="2081894"/>
            <a:ext cx="1736152" cy="69371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61E1B8-6B42-4FCD-A8AE-F405AA9BC5A6}"/>
              </a:ext>
            </a:extLst>
          </p:cNvPr>
          <p:cNvSpPr/>
          <p:nvPr/>
        </p:nvSpPr>
        <p:spPr>
          <a:xfrm>
            <a:off x="3859689" y="2981030"/>
            <a:ext cx="1736152" cy="6490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10E910-E0DC-4D5D-A856-B8CB3E5115D1}"/>
              </a:ext>
            </a:extLst>
          </p:cNvPr>
          <p:cNvSpPr txBox="1"/>
          <p:nvPr/>
        </p:nvSpPr>
        <p:spPr>
          <a:xfrm>
            <a:off x="3809030" y="1693479"/>
            <a:ext cx="1888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PRESENTATION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7B2629-C23D-459B-8F87-8F444865CCAF}"/>
              </a:ext>
            </a:extLst>
          </p:cNvPr>
          <p:cNvSpPr txBox="1"/>
          <p:nvPr/>
        </p:nvSpPr>
        <p:spPr>
          <a:xfrm>
            <a:off x="3814394" y="3665718"/>
            <a:ext cx="1841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Distributed Services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EE6DD2-B4F5-4E8D-96ED-22BF7D4678BB}"/>
              </a:ext>
            </a:extLst>
          </p:cNvPr>
          <p:cNvSpPr txBox="1"/>
          <p:nvPr/>
        </p:nvSpPr>
        <p:spPr>
          <a:xfrm>
            <a:off x="3873604" y="4465108"/>
            <a:ext cx="16847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Caching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700EFE-DBA8-4713-96F9-CF94FE4C2475}"/>
              </a:ext>
            </a:extLst>
          </p:cNvPr>
          <p:cNvSpPr txBox="1"/>
          <p:nvPr/>
        </p:nvSpPr>
        <p:spPr>
          <a:xfrm>
            <a:off x="5874650" y="4477714"/>
            <a:ext cx="2507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Validation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Audit Logging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Unit of Work / DB Transaction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068357-7B30-41B2-AB3E-B5E8874D7000}"/>
              </a:ext>
            </a:extLst>
          </p:cNvPr>
          <p:cNvSpPr/>
          <p:nvPr/>
        </p:nvSpPr>
        <p:spPr>
          <a:xfrm>
            <a:off x="3859689" y="4303782"/>
            <a:ext cx="1744891" cy="1577826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158D61-C40E-4FAF-99FB-C04AB145D9CB}"/>
              </a:ext>
            </a:extLst>
          </p:cNvPr>
          <p:cNvSpPr txBox="1"/>
          <p:nvPr/>
        </p:nvSpPr>
        <p:spPr>
          <a:xfrm>
            <a:off x="4120616" y="5958145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 R O S </a:t>
            </a:r>
            <a:r>
              <a:rPr lang="en-US" sz="1600" i="1" dirty="0" err="1">
                <a:solidFill>
                  <a:srgbClr val="C00000"/>
                </a:solidFill>
              </a:rPr>
              <a:t>S</a:t>
            </a:r>
            <a:r>
              <a:rPr lang="en-US" sz="1600" i="1" dirty="0">
                <a:solidFill>
                  <a:srgbClr val="C00000"/>
                </a:solidFill>
              </a:rPr>
              <a:t>     C U T </a:t>
            </a:r>
            <a:r>
              <a:rPr lang="en-US" sz="1600" i="1" dirty="0" err="1">
                <a:solidFill>
                  <a:srgbClr val="C00000"/>
                </a:solidFill>
              </a:rPr>
              <a:t>T</a:t>
            </a:r>
            <a:r>
              <a:rPr lang="en-US" sz="1600" i="1" dirty="0">
                <a:solidFill>
                  <a:srgbClr val="C00000"/>
                </a:solidFill>
              </a:rPr>
              <a:t> I N G     C O N C E R N 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64DE3-57A6-4091-B590-36C1D9F59E99}"/>
              </a:ext>
            </a:extLst>
          </p:cNvPr>
          <p:cNvSpPr/>
          <p:nvPr/>
        </p:nvSpPr>
        <p:spPr>
          <a:xfrm>
            <a:off x="5830064" y="4303781"/>
            <a:ext cx="2596656" cy="1601075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D6B03E-BCBF-442B-BD32-677B4010BCA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9808527" y="2562967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215A1-3CF1-42EA-912B-CCDE8BED60B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9808527" y="3067668"/>
            <a:ext cx="0" cy="1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9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BA57-5717-4DBF-B5E2-E83CA6D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Common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036-2AD2-4EFE-8648-A7BD66F6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/ ORM independence</a:t>
            </a:r>
          </a:p>
          <a:p>
            <a:r>
              <a:rPr lang="en-US" dirty="0"/>
              <a:t>Presentation technology agnostic</a:t>
            </a:r>
          </a:p>
          <a:p>
            <a:r>
              <a:rPr lang="en-US" dirty="0"/>
              <a:t>Doesn’t care about reporting / mass querying</a:t>
            </a:r>
          </a:p>
          <a:p>
            <a:r>
              <a:rPr lang="en-US" dirty="0"/>
              <a:t>Focuses on state changes of domain objects</a:t>
            </a:r>
          </a:p>
        </p:txBody>
      </p:sp>
    </p:spTree>
    <p:extLst>
      <p:ext uri="{BB962C8B-B14F-4D97-AF65-F5344CB8AC3E}">
        <p14:creationId xmlns:p14="http://schemas.microsoft.com/office/powerpoint/2010/main" val="7036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Part-II: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1AEC8-B482-412B-B2D2-93BAC5BC5F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Domain Driven Design (DDD)</a:t>
            </a:r>
          </a:p>
        </p:txBody>
      </p:sp>
    </p:spTree>
    <p:extLst>
      <p:ext uri="{BB962C8B-B14F-4D97-AF65-F5344CB8AC3E}">
        <p14:creationId xmlns:p14="http://schemas.microsoft.com/office/powerpoint/2010/main" val="190582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4BBD22A-B810-4DE7-8DE8-E62E06BB4EBA}"/>
              </a:ext>
            </a:extLst>
          </p:cNvPr>
          <p:cNvSpPr/>
          <p:nvPr/>
        </p:nvSpPr>
        <p:spPr>
          <a:xfrm>
            <a:off x="9042156" y="1476765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327D42-C378-48DB-B9D8-4D1D96BEE93B}"/>
              </a:ext>
            </a:extLst>
          </p:cNvPr>
          <p:cNvSpPr/>
          <p:nvPr/>
        </p:nvSpPr>
        <p:spPr>
          <a:xfrm>
            <a:off x="9042156" y="3438212"/>
            <a:ext cx="2579797" cy="326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33725-642E-4794-A89E-E5FB56A162C1}"/>
              </a:ext>
            </a:extLst>
          </p:cNvPr>
          <p:cNvSpPr/>
          <p:nvPr/>
        </p:nvSpPr>
        <p:spPr>
          <a:xfrm>
            <a:off x="479181" y="2086341"/>
            <a:ext cx="2579797" cy="187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736E5F-21E6-406F-8080-00BC8BF207B4}"/>
              </a:ext>
            </a:extLst>
          </p:cNvPr>
          <p:cNvSpPr/>
          <p:nvPr/>
        </p:nvSpPr>
        <p:spPr>
          <a:xfrm>
            <a:off x="3324225" y="1547446"/>
            <a:ext cx="5543550" cy="3477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93C42-3D18-4414-9102-029A99F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Aggregates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87C58-4B85-4468-9380-545E73F6F1EB}"/>
              </a:ext>
            </a:extLst>
          </p:cNvPr>
          <p:cNvSpPr/>
          <p:nvPr/>
        </p:nvSpPr>
        <p:spPr>
          <a:xfrm>
            <a:off x="3485406" y="2060020"/>
            <a:ext cx="2269160" cy="252077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>
                <a:solidFill>
                  <a:schemeClr val="tx1"/>
                </a:solidFill>
              </a:rPr>
              <a:t>bool	</a:t>
            </a:r>
            <a:r>
              <a:rPr lang="en-US" sz="1400" b="1" dirty="0" err="1">
                <a:solidFill>
                  <a:schemeClr val="tx1"/>
                </a:solidFill>
              </a:rPr>
              <a:t>IsClosed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Enum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CloseReason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RepositoryId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AssignedUserId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&lt;Comment&gt;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ICollection</a:t>
            </a:r>
            <a:r>
              <a:rPr lang="en-US" sz="1400" dirty="0">
                <a:solidFill>
                  <a:schemeClr val="tx1"/>
                </a:solidFill>
              </a:rPr>
              <a:t>&lt;</a:t>
            </a:r>
            <a:r>
              <a:rPr lang="en-US" sz="1400" dirty="0" err="1">
                <a:solidFill>
                  <a:schemeClr val="tx1"/>
                </a:solidFill>
              </a:rPr>
              <a:t>IssueLabel</a:t>
            </a:r>
            <a:r>
              <a:rPr lang="en-US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D2C2C-CDF8-418E-9979-E117FDDE7204}"/>
              </a:ext>
            </a:extLst>
          </p:cNvPr>
          <p:cNvSpPr txBox="1"/>
          <p:nvPr/>
        </p:nvSpPr>
        <p:spPr>
          <a:xfrm>
            <a:off x="3485406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Issue</a:t>
            </a:r>
            <a:r>
              <a:rPr lang="en-US" sz="1600" b="1" dirty="0"/>
              <a:t> </a:t>
            </a:r>
            <a:r>
              <a:rPr lang="en-US" sz="1600" dirty="0"/>
              <a:t>(aggregate root)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FFB05-816B-49FB-B7C7-350AE5BD13E8}"/>
              </a:ext>
            </a:extLst>
          </p:cNvPr>
          <p:cNvSpPr/>
          <p:nvPr/>
        </p:nvSpPr>
        <p:spPr>
          <a:xfrm>
            <a:off x="6376611" y="4251151"/>
            <a:ext cx="2269160" cy="5422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IssueId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LabelId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DC3CA-D96B-40D0-B082-C8CD09DD1906}"/>
              </a:ext>
            </a:extLst>
          </p:cNvPr>
          <p:cNvSpPr txBox="1"/>
          <p:nvPr/>
        </p:nvSpPr>
        <p:spPr>
          <a:xfrm>
            <a:off x="6376611" y="3881819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F0"/>
                </a:solidFill>
              </a:rPr>
              <a:t>IssueLabel</a:t>
            </a:r>
            <a:r>
              <a:rPr lang="en-US" sz="1600" b="1" dirty="0"/>
              <a:t> </a:t>
            </a:r>
            <a:r>
              <a:rPr lang="en-US" sz="1600" dirty="0"/>
              <a:t>(value obj)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DCA-4C0A-48B2-82C2-A72EF2049F15}"/>
              </a:ext>
            </a:extLst>
          </p:cNvPr>
          <p:cNvSpPr/>
          <p:nvPr/>
        </p:nvSpPr>
        <p:spPr>
          <a:xfrm>
            <a:off x="6376611" y="2060020"/>
            <a:ext cx="2269160" cy="16371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Text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 err="1">
                <a:solidFill>
                  <a:schemeClr val="tx1"/>
                </a:solidFill>
              </a:rPr>
              <a:t>CreationTime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IssueId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A2D6E-17DC-41B5-B56A-6D98CCE2C264}"/>
              </a:ext>
            </a:extLst>
          </p:cNvPr>
          <p:cNvSpPr txBox="1"/>
          <p:nvPr/>
        </p:nvSpPr>
        <p:spPr>
          <a:xfrm>
            <a:off x="6376611" y="1690688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Comment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878F5-888E-4131-804D-C041C7EFFEB3}"/>
              </a:ext>
            </a:extLst>
          </p:cNvPr>
          <p:cNvSpPr/>
          <p:nvPr/>
        </p:nvSpPr>
        <p:spPr>
          <a:xfrm>
            <a:off x="630836" y="2455673"/>
            <a:ext cx="2269160" cy="13294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52130-1C6A-4744-A835-50D920B89A27}"/>
              </a:ext>
            </a:extLst>
          </p:cNvPr>
          <p:cNvSpPr txBox="1"/>
          <p:nvPr/>
        </p:nvSpPr>
        <p:spPr>
          <a:xfrm>
            <a:off x="630836" y="208634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Repository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97B19-997F-4245-B09B-D41F94536C57}"/>
              </a:ext>
            </a:extLst>
          </p:cNvPr>
          <p:cNvSpPr/>
          <p:nvPr/>
        </p:nvSpPr>
        <p:spPr>
          <a:xfrm>
            <a:off x="9197474" y="3881819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 err="1">
                <a:solidFill>
                  <a:schemeClr val="tx1"/>
                </a:solidFill>
              </a:rPr>
              <a:t>UserName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Password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C91E5-BA3F-4E02-9051-7EBB27711F2E}"/>
              </a:ext>
            </a:extLst>
          </p:cNvPr>
          <p:cNvSpPr txBox="1"/>
          <p:nvPr/>
        </p:nvSpPr>
        <p:spPr>
          <a:xfrm>
            <a:off x="9197474" y="3479950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User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88804-A476-427E-9F77-69CC792CD0BD}"/>
              </a:ext>
            </a:extLst>
          </p:cNvPr>
          <p:cNvSpPr/>
          <p:nvPr/>
        </p:nvSpPr>
        <p:spPr>
          <a:xfrm>
            <a:off x="9197474" y="1897364"/>
            <a:ext cx="2269160" cy="120484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Name</a:t>
            </a:r>
          </a:p>
          <a:p>
            <a:r>
              <a:rPr lang="en-US" sz="1400" dirty="0">
                <a:solidFill>
                  <a:schemeClr val="tx1"/>
                </a:solidFill>
              </a:rPr>
              <a:t>string	</a:t>
            </a:r>
            <a:r>
              <a:rPr lang="en-US" sz="1400" b="1" dirty="0">
                <a:solidFill>
                  <a:schemeClr val="tx1"/>
                </a:solidFill>
              </a:rPr>
              <a:t>Color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C283A-00DC-4C98-9680-AAA0C27122AA}"/>
              </a:ext>
            </a:extLst>
          </p:cNvPr>
          <p:cNvSpPr txBox="1"/>
          <p:nvPr/>
        </p:nvSpPr>
        <p:spPr>
          <a:xfrm>
            <a:off x="9197474" y="1528031"/>
            <a:ext cx="226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Label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agg</a:t>
            </a:r>
            <a:r>
              <a:rPr lang="en-US" sz="1600" dirty="0"/>
              <a:t>. root)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253F6-010A-4CE8-9C52-044BB80CA12D}"/>
              </a:ext>
            </a:extLst>
          </p:cNvPr>
          <p:cNvSpPr/>
          <p:nvPr/>
        </p:nvSpPr>
        <p:spPr>
          <a:xfrm>
            <a:off x="9197474" y="5623049"/>
            <a:ext cx="2269160" cy="9600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Guid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b="1" dirty="0">
                <a:solidFill>
                  <a:schemeClr val="tx1"/>
                </a:solidFill>
              </a:rPr>
              <a:t>Id</a:t>
            </a:r>
          </a:p>
          <a:p>
            <a:r>
              <a:rPr lang="en-US" sz="14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F6803-2544-4AB8-B339-52CF67AB81B5}"/>
              </a:ext>
            </a:extLst>
          </p:cNvPr>
          <p:cNvSpPr txBox="1"/>
          <p:nvPr/>
        </p:nvSpPr>
        <p:spPr>
          <a:xfrm>
            <a:off x="9197474" y="5253717"/>
            <a:ext cx="22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Other</a:t>
            </a:r>
            <a:r>
              <a:rPr lang="en-US" sz="1600" b="1" dirty="0"/>
              <a:t> </a:t>
            </a:r>
            <a:r>
              <a:rPr lang="en-US" sz="1600" dirty="0"/>
              <a:t>(entity)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2D261-C0EC-4A75-80D2-F21F6937F0D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899996" y="3120375"/>
            <a:ext cx="622045" cy="372818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8CF045-7EF9-42FB-AAF3-D65ABCAC1DF0}"/>
              </a:ext>
            </a:extLst>
          </p:cNvPr>
          <p:cNvCxnSpPr>
            <a:cxnSpLocks/>
          </p:cNvCxnSpPr>
          <p:nvPr/>
        </p:nvCxnSpPr>
        <p:spPr>
          <a:xfrm>
            <a:off x="5701812" y="3741127"/>
            <a:ext cx="3495662" cy="21541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FE61B2-1B68-4D8F-A11F-0A384597782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297365" y="2878587"/>
            <a:ext cx="1079246" cy="125140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02A585-1B5F-46C0-B272-0D303C929521}"/>
              </a:ext>
            </a:extLst>
          </p:cNvPr>
          <p:cNvCxnSpPr>
            <a:endCxn id="8" idx="1"/>
          </p:cNvCxnSpPr>
          <p:nvPr/>
        </p:nvCxnSpPr>
        <p:spPr>
          <a:xfrm>
            <a:off x="5328138" y="4384067"/>
            <a:ext cx="1048473" cy="13818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EE5B10-952D-4AE0-90D7-A0E8D5C21A6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70227" y="2499786"/>
            <a:ext cx="1227247" cy="209442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0EFCB3-84C0-49EF-AC03-63225ED04E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91096" y="3511039"/>
            <a:ext cx="1306378" cy="97320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8B0DEF-D657-4991-B94B-6FB23080A62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332054" y="4910504"/>
            <a:ext cx="0" cy="34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027C0D-05BE-4F28-9792-F5ABA7DD0831}"/>
              </a:ext>
            </a:extLst>
          </p:cNvPr>
          <p:cNvSpPr txBox="1"/>
          <p:nvPr/>
        </p:nvSpPr>
        <p:spPr>
          <a:xfrm>
            <a:off x="4999385" y="104489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Issue Aggregate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00083-9933-4FF1-A053-21BCD2C7CBDC}"/>
              </a:ext>
            </a:extLst>
          </p:cNvPr>
          <p:cNvSpPr txBox="1"/>
          <p:nvPr/>
        </p:nvSpPr>
        <p:spPr>
          <a:xfrm>
            <a:off x="891785" y="4525647"/>
            <a:ext cx="118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Repository</a:t>
            </a:r>
          </a:p>
          <a:p>
            <a:r>
              <a:rPr lang="en-US" dirty="0">
                <a:solidFill>
                  <a:srgbClr val="FF0000"/>
                </a:solidFill>
              </a:rPr>
              <a:t>Aggregate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188DC7-6AD0-484B-823D-38FEF205C6FC}"/>
              </a:ext>
            </a:extLst>
          </p:cNvPr>
          <p:cNvSpPr txBox="1"/>
          <p:nvPr/>
        </p:nvSpPr>
        <p:spPr>
          <a:xfrm>
            <a:off x="6339254" y="5914174"/>
            <a:ext cx="192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User Aggregate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0AE601-37EC-4745-90B2-B17CB960B4F0}"/>
              </a:ext>
            </a:extLst>
          </p:cNvPr>
          <p:cNvCxnSpPr>
            <a:stCxn id="39" idx="0"/>
            <a:endCxn id="41" idx="2"/>
          </p:cNvCxnSpPr>
          <p:nvPr/>
        </p:nvCxnSpPr>
        <p:spPr>
          <a:xfrm rot="5400000" flipH="1" flipV="1">
            <a:off x="1343235" y="4099803"/>
            <a:ext cx="569109" cy="2825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A510864-E29C-4C80-8E19-4B4C9B5F347D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8265465" y="5071174"/>
            <a:ext cx="776691" cy="1027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60EE2-E043-40E1-9B67-B31AE96E8D20}"/>
              </a:ext>
            </a:extLst>
          </p:cNvPr>
          <p:cNvSpPr txBox="1"/>
          <p:nvPr/>
        </p:nvSpPr>
        <p:spPr>
          <a:xfrm>
            <a:off x="10243024" y="829024"/>
            <a:ext cx="168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 Aggregate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36427B7-CF99-4136-89BD-1EA5D8346301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rot="5400000">
            <a:off x="10569557" y="960854"/>
            <a:ext cx="278409" cy="75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56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4" grpId="0" animBg="1"/>
      <p:bldP spid="4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39" grpId="0"/>
      <p:bldP spid="40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D505-C8F9-4775-94A9-F492F8BA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9895-6FF8-4EDC-B65C-A27B01E4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7398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Saved &amp; retrieved as a </a:t>
            </a:r>
            <a:r>
              <a:rPr lang="en-US" sz="2400" b="1" dirty="0"/>
              <a:t>single unit </a:t>
            </a:r>
            <a:r>
              <a:rPr lang="en-US" sz="2400" dirty="0"/>
              <a:t>(with all sub-collections &amp; all properties)</a:t>
            </a:r>
          </a:p>
          <a:p>
            <a:r>
              <a:rPr lang="en-US" sz="2400" dirty="0"/>
              <a:t>Should maintain self </a:t>
            </a:r>
            <a:r>
              <a:rPr lang="en-US" sz="2400" b="1" dirty="0"/>
              <a:t>integrity &amp; validity</a:t>
            </a:r>
            <a:r>
              <a:rPr lang="en-US" sz="2400" dirty="0"/>
              <a:t> by implementing </a:t>
            </a:r>
            <a:r>
              <a:rPr lang="en-US" sz="2400" b="1" dirty="0"/>
              <a:t>domain rules &amp; constraints</a:t>
            </a:r>
          </a:p>
          <a:p>
            <a:r>
              <a:rPr lang="en-US" sz="2400" dirty="0"/>
              <a:t>Responsible to </a:t>
            </a:r>
            <a:r>
              <a:rPr lang="en-US" sz="2400" b="1" dirty="0"/>
              <a:t>manage </a:t>
            </a:r>
            <a:r>
              <a:rPr lang="en-US" sz="2400" dirty="0"/>
              <a:t>sub entities/objects</a:t>
            </a:r>
          </a:p>
          <a:p>
            <a:r>
              <a:rPr lang="en-US" sz="2400" dirty="0"/>
              <a:t>An aggregate is generally considered as a </a:t>
            </a:r>
            <a:r>
              <a:rPr lang="en-US" sz="2400" b="1" dirty="0"/>
              <a:t>transaction boundary</a:t>
            </a:r>
            <a:r>
              <a:rPr lang="en-US" sz="2400" dirty="0"/>
              <a:t>.</a:t>
            </a:r>
          </a:p>
          <a:p>
            <a:r>
              <a:rPr lang="en-US" sz="2400" dirty="0"/>
              <a:t>Should be </a:t>
            </a:r>
            <a:r>
              <a:rPr lang="en-US" sz="2400" b="1" dirty="0"/>
              <a:t>serializable</a:t>
            </a:r>
            <a:r>
              <a:rPr lang="en-US" sz="2400" dirty="0"/>
              <a:t> (already required for NoSQL databases)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F027-8059-4DE5-B45E-1749F69A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68" y="1518834"/>
            <a:ext cx="5845240" cy="41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Rule: Reference Other Aggregates only by Id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818B3E-181D-4203-B032-C3465E6E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792"/>
            <a:ext cx="5312630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D6DCD-CF5F-4CFB-A024-8AEC370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66" y="5423065"/>
            <a:ext cx="372404" cy="42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99782-FBD4-4B6D-A1BC-56319A4F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2025"/>
            <a:ext cx="479560" cy="413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96E891-52D1-403B-8AD4-1141F7A23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5" y="4960337"/>
            <a:ext cx="479560" cy="41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231F-5ED6-4641-95C0-77D04D3C3210}"/>
              </a:ext>
            </a:extLst>
          </p:cNvPr>
          <p:cNvSpPr txBox="1"/>
          <p:nvPr/>
        </p:nvSpPr>
        <p:spPr>
          <a:xfrm>
            <a:off x="6869624" y="1921790"/>
            <a:ext cx="4606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</a:t>
            </a:r>
            <a:r>
              <a:rPr lang="en-US" dirty="0"/>
              <a:t>define </a:t>
            </a:r>
            <a:r>
              <a:rPr lang="en-US" b="1" dirty="0">
                <a:solidFill>
                  <a:srgbClr val="FF0000"/>
                </a:solidFill>
              </a:rPr>
              <a:t>collections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</a:t>
            </a:r>
            <a:r>
              <a:rPr lang="en-US" dirty="0"/>
              <a:t> define </a:t>
            </a:r>
            <a:r>
              <a:rPr lang="en-US" b="1" dirty="0">
                <a:solidFill>
                  <a:srgbClr val="FF0000"/>
                </a:solidFill>
              </a:rPr>
              <a:t>navigation property </a:t>
            </a:r>
            <a:r>
              <a:rPr lang="en-US" dirty="0"/>
              <a:t>to other aggregates!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</a:t>
            </a:r>
            <a:r>
              <a:rPr lang="en-US" dirty="0"/>
              <a:t> to other aggregate roots </a:t>
            </a:r>
            <a:r>
              <a:rPr lang="en-US" b="1" dirty="0">
                <a:solidFill>
                  <a:srgbClr val="00B050"/>
                </a:solidFill>
              </a:rPr>
              <a:t>by 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7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</a:t>
            </a:r>
            <a:br>
              <a:rPr lang="en-US" dirty="0"/>
            </a:br>
            <a:r>
              <a:rPr lang="en-US" sz="3600" dirty="0"/>
              <a:t>Tip: Keep </a:t>
            </a:r>
            <a:r>
              <a:rPr lang="en-US" sz="3600"/>
              <a:t>it small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0E2E-086C-48DC-8C48-74FC526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8" y="1867703"/>
            <a:ext cx="5196002" cy="3179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ED210-010C-448A-97BD-9639A82B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6" y="1867703"/>
            <a:ext cx="3997739" cy="178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9E6E49-E51B-4629-A261-E487AA9E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37" y="2763402"/>
            <a:ext cx="479560" cy="413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6D6F30-EDB9-4224-9EB5-16BCA4AC8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15" y="4366161"/>
            <a:ext cx="372404" cy="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026C0-4C38-466D-996F-62D14E094E32}"/>
              </a:ext>
            </a:extLst>
          </p:cNvPr>
          <p:cNvSpPr txBox="1"/>
          <p:nvPr/>
        </p:nvSpPr>
        <p:spPr>
          <a:xfrm>
            <a:off x="6994566" y="3851564"/>
            <a:ext cx="435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used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 &amp; Validity</a:t>
            </a:r>
          </a:p>
        </p:txBody>
      </p:sp>
    </p:spTree>
    <p:extLst>
      <p:ext uri="{BB962C8B-B14F-4D97-AF65-F5344CB8AC3E}">
        <p14:creationId xmlns:p14="http://schemas.microsoft.com/office/powerpoint/2010/main" val="255448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3CA4-5202-43A4-8E1E-B96502DB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/ Entities</a:t>
            </a:r>
            <a:br>
              <a:rPr lang="en-US" dirty="0"/>
            </a:br>
            <a:r>
              <a:rPr lang="en-US" sz="3600" dirty="0"/>
              <a:t>Primary Keys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84C9E-4146-4BEE-880C-D64C98D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81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4BBF-BCCA-45C4-8CCC-5A65881744BC}"/>
              </a:ext>
            </a:extLst>
          </p:cNvPr>
          <p:cNvSpPr txBox="1"/>
          <p:nvPr/>
        </p:nvSpPr>
        <p:spPr>
          <a:xfrm>
            <a:off x="802636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 </a:t>
            </a:r>
            <a:r>
              <a:rPr lang="en-US" b="1" dirty="0"/>
              <a:t>single</a:t>
            </a:r>
            <a:r>
              <a:rPr lang="en-US" dirty="0"/>
              <a:t> Primary Key (Id)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A0D96E33-E880-4134-86EF-3CD52EDA0DBA}"/>
              </a:ext>
            </a:extLst>
          </p:cNvPr>
          <p:cNvSpPr txBox="1">
            <a:spLocks/>
          </p:cNvSpPr>
          <p:nvPr/>
        </p:nvSpPr>
        <p:spPr>
          <a:xfrm>
            <a:off x="5990112" y="1825625"/>
            <a:ext cx="3698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FF772-DB60-410A-B6CC-8AFCFA0408E3}"/>
              </a:ext>
            </a:extLst>
          </p:cNvPr>
          <p:cNvSpPr txBox="1"/>
          <p:nvPr/>
        </p:nvSpPr>
        <p:spPr>
          <a:xfrm>
            <a:off x="5990112" y="2466110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define a </a:t>
            </a:r>
            <a:r>
              <a:rPr lang="en-US" b="1" dirty="0"/>
              <a:t>composite</a:t>
            </a:r>
            <a:r>
              <a:rPr lang="en-US" dirty="0"/>
              <a:t> Primary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59DBF-92D2-4B36-933B-D59F8E8B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6" y="2892754"/>
            <a:ext cx="5210201" cy="2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0E6B1-78FC-44A7-8987-397B2DFE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79" y="2844596"/>
            <a:ext cx="4316408" cy="2317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199C95-20DB-4154-A7AA-3D1F6B3E16D0}"/>
              </a:ext>
            </a:extLst>
          </p:cNvPr>
          <p:cNvSpPr txBox="1"/>
          <p:nvPr/>
        </p:nvSpPr>
        <p:spPr>
          <a:xfrm>
            <a:off x="838200" y="5267388"/>
            <a:ext cx="376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Suggestion: Prefer </a:t>
            </a:r>
            <a:r>
              <a:rPr lang="en-US" b="1" i="1" dirty="0"/>
              <a:t>GUID</a:t>
            </a:r>
            <a:r>
              <a:rPr lang="en-US" i="1" dirty="0"/>
              <a:t> as the PK</a:t>
            </a:r>
          </a:p>
        </p:txBody>
      </p:sp>
    </p:spTree>
    <p:extLst>
      <p:ext uri="{BB962C8B-B14F-4D97-AF65-F5344CB8AC3E}">
        <p14:creationId xmlns:p14="http://schemas.microsoft.com/office/powerpoint/2010/main" val="1799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421" y="1825625"/>
            <a:ext cx="510737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Force to create a </a:t>
            </a:r>
            <a:r>
              <a:rPr lang="en-US" sz="2000" b="1" dirty="0"/>
              <a:t>VALID</a:t>
            </a:r>
            <a:r>
              <a:rPr lang="en-US" sz="2000" dirty="0"/>
              <a:t> entity</a:t>
            </a:r>
          </a:p>
          <a:p>
            <a:pPr lvl="1"/>
            <a:r>
              <a:rPr lang="en-US" sz="1600" dirty="0"/>
              <a:t>Get </a:t>
            </a:r>
            <a:r>
              <a:rPr lang="en-US" sz="1600" b="1" dirty="0"/>
              <a:t>minimum </a:t>
            </a:r>
            <a:r>
              <a:rPr lang="en-US" sz="1600" dirty="0"/>
              <a:t>required arguments</a:t>
            </a:r>
          </a:p>
          <a:p>
            <a:pPr lvl="1"/>
            <a:r>
              <a:rPr lang="en-US" sz="1600" dirty="0"/>
              <a:t>Check </a:t>
            </a:r>
            <a:r>
              <a:rPr lang="en-US" sz="1600" b="1" dirty="0"/>
              <a:t>validity </a:t>
            </a:r>
            <a:r>
              <a:rPr lang="en-US" sz="1600" dirty="0"/>
              <a:t>of inputs</a:t>
            </a:r>
          </a:p>
          <a:p>
            <a:pPr lvl="1"/>
            <a:r>
              <a:rPr lang="en-US" sz="1600" dirty="0"/>
              <a:t>Initialize </a:t>
            </a:r>
            <a:r>
              <a:rPr lang="en-US" sz="1600" b="1" dirty="0"/>
              <a:t>sub collections</a:t>
            </a:r>
          </a:p>
          <a:p>
            <a:r>
              <a:rPr lang="en-US" sz="2000" dirty="0"/>
              <a:t>Create a </a:t>
            </a:r>
            <a:r>
              <a:rPr lang="en-US" sz="2000" b="1" dirty="0"/>
              <a:t>private default constructor</a:t>
            </a:r>
            <a:r>
              <a:rPr lang="en-US" sz="2000" dirty="0"/>
              <a:t> for ORMs &amp; deserialization</a:t>
            </a:r>
          </a:p>
          <a:p>
            <a:r>
              <a:rPr lang="en-US" sz="2000" dirty="0"/>
              <a:t>Tip: Get id as an </a:t>
            </a:r>
            <a:r>
              <a:rPr lang="en-US" sz="2000" b="1" dirty="0">
                <a:solidFill>
                  <a:srgbClr val="00B050"/>
                </a:solidFill>
              </a:rPr>
              <a:t>argument</a:t>
            </a:r>
            <a:r>
              <a:rPr lang="en-US" sz="2000" dirty="0"/>
              <a:t>, don’t use </a:t>
            </a:r>
            <a:r>
              <a:rPr lang="en-US" sz="2000" dirty="0" err="1">
                <a:solidFill>
                  <a:srgbClr val="FF0000"/>
                </a:solidFill>
              </a:rPr>
              <a:t>Guid.NewGuid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inside the constructor</a:t>
            </a:r>
          </a:p>
          <a:p>
            <a:pPr lvl="1"/>
            <a:r>
              <a:rPr lang="en-US" sz="1600" dirty="0"/>
              <a:t>Use a service to create GUIDs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2FB63-5EE2-4406-B0B5-3EF4FF59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59" y="1544733"/>
            <a:ext cx="5225041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667B-4698-4FB0-BFC5-18FD7E10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247"/>
            <a:ext cx="12192000" cy="366654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FF"/>
                </a:solidFill>
                <a:latin typeface="HelveticaNeueLT Std Med Cn" panose="020B0606030502030204" pitchFamily="34" charset="0"/>
              </a:rPr>
              <a:t>ABOUT ME</a:t>
            </a:r>
            <a:br>
              <a:rPr lang="en-US" sz="3600" dirty="0">
                <a:latin typeface="HelveticaNeueLT Std Med Cn" panose="020B0606030502030204" pitchFamily="34" charset="0"/>
              </a:rPr>
            </a:br>
            <a:br>
              <a:rPr lang="en-US" sz="4000" dirty="0">
                <a:latin typeface="HelveticaNeueLT Std Med Cn" panose="020B0606030502030204" pitchFamily="34" charset="0"/>
              </a:rPr>
            </a:br>
            <a:r>
              <a:rPr lang="en-US" sz="4800" dirty="0" err="1">
                <a:latin typeface="HelveticaNeueLT Std Med Cn" panose="020B0606030502030204" pitchFamily="34" charset="0"/>
              </a:rPr>
              <a:t>Halil</a:t>
            </a:r>
            <a:r>
              <a:rPr lang="en-US" sz="4800" dirty="0">
                <a:latin typeface="HelveticaNeueLT Std Med Cn" panose="020B0606030502030204" pitchFamily="34" charset="0"/>
              </a:rPr>
              <a:t> İbrahim </a:t>
            </a:r>
            <a:r>
              <a:rPr lang="en-US" sz="4800" dirty="0" err="1">
                <a:latin typeface="HelveticaNeueLT Std Med Cn" panose="020B0606030502030204" pitchFamily="34" charset="0"/>
              </a:rPr>
              <a:t>Kalkan</a:t>
            </a:r>
            <a:br>
              <a:rPr lang="en-US" sz="4000" dirty="0">
                <a:latin typeface="HelveticaNeueLT Std" panose="020B0604020202020204" pitchFamily="34" charset="0"/>
              </a:rPr>
            </a:br>
            <a:r>
              <a:rPr lang="en-US" sz="2800" dirty="0">
                <a:latin typeface="HelveticaNeueLT Std" panose="020B0604020202020204" pitchFamily="34" charset="0"/>
              </a:rPr>
              <a:t>                </a:t>
            </a:r>
            <a:r>
              <a:rPr lang="en-US" sz="4000" dirty="0">
                <a:latin typeface="HelveticaNeueLT Std" panose="020B0604020202020204" pitchFamily="34" charset="0"/>
              </a:rPr>
              <a:t> </a:t>
            </a:r>
            <a:br>
              <a:rPr lang="en-US" sz="4000" dirty="0">
                <a:latin typeface="HelveticaNeueLT Std" panose="020B0604020202020204" pitchFamily="34" charset="0"/>
              </a:rPr>
            </a:br>
            <a:endParaRPr lang="en-US" sz="4000" dirty="0">
              <a:latin typeface="HelveticaNeueLT Std Med Cn" panose="020B06060305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CFA8-202B-4C64-BBEF-74E3BFC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211760"/>
            <a:ext cx="12191999" cy="15410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Web: </a:t>
            </a:r>
            <a:r>
              <a:rPr lang="en-US" sz="2000" dirty="0">
                <a:latin typeface="HelveticaNeueLT Std" panose="020B0604020202020204" pitchFamily="34" charset="0"/>
              </a:rPr>
              <a:t>halilibrahimkalkan.com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latin typeface="HelveticaNeueLT Std" panose="020B0604020202020204" pitchFamily="34" charset="0"/>
              </a:rPr>
              <a:t>Github</a:t>
            </a:r>
            <a:r>
              <a:rPr lang="en-US" sz="2000" b="1" dirty="0">
                <a:latin typeface="HelveticaNeueLT Std" panose="020B0604020202020204" pitchFamily="34" charset="0"/>
              </a:rPr>
              <a:t>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latin typeface="HelveticaNeueLT Std" panose="020B0604020202020204" pitchFamily="34" charset="0"/>
              </a:rPr>
              <a:t>Twitter: </a:t>
            </a:r>
            <a:r>
              <a:rPr lang="en-US" sz="2000" dirty="0">
                <a:latin typeface="HelveticaNeueLT Std" panose="020B0604020202020204" pitchFamily="34" charset="0"/>
              </a:rPr>
              <a:t>@</a:t>
            </a:r>
            <a:r>
              <a:rPr lang="en-US" sz="2000" dirty="0" err="1">
                <a:latin typeface="HelveticaNeueLT Std" panose="020B0604020202020204" pitchFamily="34" charset="0"/>
              </a:rPr>
              <a:t>hibrahimkalkan</a:t>
            </a:r>
            <a:endParaRPr lang="en-US" sz="2000" dirty="0">
              <a:latin typeface="HelveticaNeueLT Std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dirty="0">
              <a:latin typeface="HelveticaNeueLT Std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1A4F64-D3F8-42AF-9793-BF0F7C2A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13" y="3099460"/>
            <a:ext cx="1952982" cy="477748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82D91B7-A0F8-40D1-89FE-EE23A898873F}"/>
              </a:ext>
            </a:extLst>
          </p:cNvPr>
          <p:cNvSpPr/>
          <p:nvPr/>
        </p:nvSpPr>
        <p:spPr>
          <a:xfrm>
            <a:off x="3337560" y="3088938"/>
            <a:ext cx="27666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NeueLT Std Med Cn" panose="020B0606030502030204" pitchFamily="34" charset="0"/>
              </a:rPr>
              <a:t>Co-Founder of</a:t>
            </a:r>
            <a:endParaRPr lang="en-US" sz="2800" dirty="0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60D137D5-AADA-4A8D-875C-9D646ED80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Property Accessors &amp;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596"/>
            <a:ext cx="448194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Maintain object </a:t>
            </a:r>
            <a:r>
              <a:rPr lang="en-US" sz="2000" b="1" dirty="0"/>
              <a:t>validity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private setters </a:t>
            </a:r>
            <a:r>
              <a:rPr lang="en-US" sz="2000" dirty="0"/>
              <a:t>when needed</a:t>
            </a:r>
          </a:p>
          <a:p>
            <a:r>
              <a:rPr lang="en-US" sz="2000" dirty="0"/>
              <a:t>Change properties via </a:t>
            </a:r>
            <a:r>
              <a:rPr lang="en-US" sz="2000" b="1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F8559-3CB7-4BD7-8CED-74B61468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1" y="1518944"/>
            <a:ext cx="5720423" cy="51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C10-AC64-410F-A1DF-5A3C347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&amp; 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6957-1E87-41A7-B6F1-6CD0CA00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69" y="1690688"/>
            <a:ext cx="4481945" cy="1135289"/>
          </a:xfrm>
        </p:spPr>
        <p:txBody>
          <a:bodyPr>
            <a:normAutofit/>
          </a:bodyPr>
          <a:lstStyle/>
          <a:p>
            <a:r>
              <a:rPr lang="en-US" sz="2000" dirty="0"/>
              <a:t>Implement </a:t>
            </a:r>
            <a:r>
              <a:rPr lang="en-US" sz="2000" b="1" dirty="0"/>
              <a:t>Business Rules</a:t>
            </a:r>
          </a:p>
          <a:p>
            <a:r>
              <a:rPr lang="en-US" sz="2000" dirty="0"/>
              <a:t>Define and throw specialized </a:t>
            </a:r>
            <a:r>
              <a:rPr lang="en-US" sz="2000" b="1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13D0F-87F2-42B8-B41F-465F6588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396345" cy="137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2F173-0BFD-49BB-88D6-90DFD3F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4" y="3190745"/>
            <a:ext cx="5708606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77230-E716-488A-9433-EC63C689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72" y="3190745"/>
            <a:ext cx="5202381" cy="335570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25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Requires External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58DF-9FAB-400A-9EE0-123D486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2" y="2593981"/>
            <a:ext cx="769475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118C-A7CE-422C-BAEF-3632E4A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Roots &amp; Entities</a:t>
            </a:r>
            <a:br>
              <a:rPr lang="en-US" dirty="0"/>
            </a:br>
            <a:r>
              <a:rPr lang="en-US" sz="3600" dirty="0"/>
              <a:t>Business Logic Requires External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3D6-643A-4473-A479-F8B2C14C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implement when you need external services?</a:t>
            </a:r>
          </a:p>
          <a:p>
            <a:pPr lvl="1"/>
            <a:r>
              <a:rPr lang="en-US" sz="2000" dirty="0"/>
              <a:t>Business Rule: Can not assign more than 3 issues to a user!</a:t>
            </a:r>
          </a:p>
          <a:p>
            <a:pPr lvl="1"/>
            <a:endParaRPr lang="en-US" sz="4000" dirty="0"/>
          </a:p>
          <a:p>
            <a:pPr marL="457200" lvl="1" indent="0" algn="ctr">
              <a:buNone/>
            </a:pPr>
            <a:r>
              <a:rPr lang="en-US" sz="4400" dirty="0"/>
              <a:t>ALTERNATIVE..?</a:t>
            </a:r>
          </a:p>
          <a:p>
            <a:pPr marL="457200" lvl="1" indent="0" algn="ctr">
              <a:buNone/>
            </a:pPr>
            <a:r>
              <a:rPr lang="en-US" sz="4000" dirty="0"/>
              <a:t>Create a </a:t>
            </a:r>
            <a:r>
              <a:rPr lang="en-US" sz="4000" b="1" dirty="0"/>
              <a:t>Domain Service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533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7B28-2B93-49AF-A420-DECFC76E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repository is a</a:t>
            </a:r>
            <a:r>
              <a:rPr lang="en-US" b="1" dirty="0"/>
              <a:t> collection-like </a:t>
            </a:r>
            <a:r>
              <a:rPr lang="en-US" dirty="0"/>
              <a:t>interface to interact with the database to </a:t>
            </a:r>
            <a:r>
              <a:rPr lang="en-US" b="1" dirty="0"/>
              <a:t>read and write entities</a:t>
            </a:r>
          </a:p>
          <a:p>
            <a:endParaRPr lang="en-US" dirty="0"/>
          </a:p>
          <a:p>
            <a:r>
              <a:rPr lang="en-US" dirty="0"/>
              <a:t>Define interface in the </a:t>
            </a:r>
            <a:r>
              <a:rPr lang="en-US" b="1" dirty="0"/>
              <a:t>domain layer</a:t>
            </a:r>
            <a:r>
              <a:rPr lang="en-US" dirty="0"/>
              <a:t>, implement in the </a:t>
            </a:r>
            <a:r>
              <a:rPr lang="en-US" b="1" dirty="0"/>
              <a:t>infrastructure</a:t>
            </a:r>
          </a:p>
          <a:p>
            <a:r>
              <a:rPr lang="en-US" b="1" dirty="0"/>
              <a:t>Do not include </a:t>
            </a:r>
            <a:r>
              <a:rPr lang="en-US" dirty="0"/>
              <a:t>domain logic</a:t>
            </a:r>
          </a:p>
          <a:p>
            <a:r>
              <a:rPr lang="en-US" dirty="0"/>
              <a:t>Repository interface should be </a:t>
            </a:r>
            <a:r>
              <a:rPr lang="en-US" b="1" dirty="0"/>
              <a:t>database / ORM independent</a:t>
            </a:r>
          </a:p>
          <a:p>
            <a:r>
              <a:rPr lang="en-US" dirty="0"/>
              <a:t>Create repositories for </a:t>
            </a:r>
            <a:r>
              <a:rPr lang="en-US" b="1" dirty="0"/>
              <a:t>aggregate roots</a:t>
            </a:r>
            <a:r>
              <a:rPr lang="en-US" dirty="0"/>
              <a:t>, not entities</a:t>
            </a:r>
          </a:p>
        </p:txBody>
      </p:sp>
    </p:spTree>
    <p:extLst>
      <p:ext uri="{BB962C8B-B14F-4D97-AF65-F5344CB8AC3E}">
        <p14:creationId xmlns:p14="http://schemas.microsoft.com/office/powerpoint/2010/main" val="21028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3A81E-E4B8-4201-98E7-BD4F90DC9FB2}"/>
              </a:ext>
            </a:extLst>
          </p:cNvPr>
          <p:cNvSpPr txBox="1"/>
          <p:nvPr/>
        </p:nvSpPr>
        <p:spPr>
          <a:xfrm>
            <a:off x="7167699" y="2599362"/>
            <a:ext cx="43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an In-Active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8A83-D27B-4A39-9B01-7326DDFF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6410"/>
            <a:ext cx="6175788" cy="178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B07F-8B57-479D-BE9E-4A21279D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0981"/>
            <a:ext cx="7062043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1AF23-83C7-4B33-A3A0-ADFC4E09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5" y="1656906"/>
            <a:ext cx="7193476" cy="5048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66345" y="1690688"/>
            <a:ext cx="389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</a:t>
            </a:r>
            <a:r>
              <a:rPr lang="en-US" sz="2400" b="1" dirty="0"/>
              <a:t>re-use</a:t>
            </a:r>
            <a:r>
              <a:rPr lang="en-US" sz="2400" dirty="0"/>
              <a:t> this expression?</a:t>
            </a:r>
          </a:p>
        </p:txBody>
      </p:sp>
    </p:spTree>
    <p:extLst>
      <p:ext uri="{BB962C8B-B14F-4D97-AF65-F5344CB8AC3E}">
        <p14:creationId xmlns:p14="http://schemas.microsoft.com/office/powerpoint/2010/main" val="9075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46CD-C68E-4B34-9354-E8F68D0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  <a:br>
              <a:rPr lang="en-US" dirty="0"/>
            </a:br>
            <a:r>
              <a:rPr lang="en-US" sz="3600" dirty="0"/>
              <a:t>Do not Include Domain Logic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5787-1E5D-4323-839C-BC7F7CCD3CF1}"/>
              </a:ext>
            </a:extLst>
          </p:cNvPr>
          <p:cNvSpPr txBox="1"/>
          <p:nvPr/>
        </p:nvSpPr>
        <p:spPr>
          <a:xfrm>
            <a:off x="8079346" y="1683071"/>
            <a:ext cx="3893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Implicit</a:t>
            </a:r>
            <a:r>
              <a:rPr lang="en-US" sz="2400" dirty="0"/>
              <a:t> definition of a domain rule!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</a:t>
            </a:r>
            <a:r>
              <a:rPr lang="en-US" sz="2400" b="1" dirty="0"/>
              <a:t> re-use </a:t>
            </a:r>
            <a:r>
              <a:rPr lang="en-US" sz="2400" dirty="0"/>
              <a:t>this expression?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Copy/paste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Solution: The Specification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64024-8FF5-4BD0-8B85-25CFB0B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20" y="1634836"/>
            <a:ext cx="5944337" cy="50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1B1D-D6D1-4F14-A2DF-37129A79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3" y="2999967"/>
            <a:ext cx="5789522" cy="16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Specification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822-2CD9-480D-9F87-FECECED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specification is a </a:t>
            </a:r>
            <a:r>
              <a:rPr lang="en-US" b="1" dirty="0">
                <a:solidFill>
                  <a:srgbClr val="FF0000"/>
                </a:solidFill>
              </a:rPr>
              <a:t>named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reusable </a:t>
            </a:r>
            <a:r>
              <a:rPr lang="en-US" dirty="0"/>
              <a:t>&amp; </a:t>
            </a:r>
            <a:r>
              <a:rPr lang="en-US" b="1" dirty="0">
                <a:solidFill>
                  <a:srgbClr val="FF0000"/>
                </a:solidFill>
              </a:rPr>
              <a:t>combinable</a:t>
            </a:r>
            <a:r>
              <a:rPr lang="en-US" dirty="0"/>
              <a:t> </a:t>
            </a:r>
            <a:r>
              <a:rPr lang="en-US" b="1" dirty="0"/>
              <a:t>class</a:t>
            </a:r>
            <a:r>
              <a:rPr lang="en-US" dirty="0"/>
              <a:t> to filter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C85E9-7997-4976-BA41-35FE611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89" y="2980165"/>
            <a:ext cx="7262031" cy="2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AD3C-0414-49BD-B0EE-0EC82225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NeueLT Std Med Cn" panose="020B0606030502030204" pitchFamily="34" charset="0"/>
              </a:rPr>
              <a:t>ASP.NET BOILERPLATE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C7D6-8932-4AC6-8C0F-F81662BC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85" y="3249492"/>
            <a:ext cx="4984819" cy="317843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6+ years </a:t>
            </a:r>
            <a:r>
              <a:rPr lang="en-US" sz="2400" dirty="0">
                <a:latin typeface="HelveticaNeueLT Std" panose="020B0604020202020204" pitchFamily="34" charset="0"/>
              </a:rPr>
              <a:t>continuous development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7.000+ </a:t>
            </a:r>
            <a:r>
              <a:rPr lang="en-US" sz="2400" dirty="0">
                <a:latin typeface="HelveticaNeueLT Std" panose="020B0604020202020204" pitchFamily="34" charset="0"/>
              </a:rPr>
              <a:t>stars on GitHub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HelveticaNeueLT Std" panose="020B0604020202020204" pitchFamily="34" charset="0"/>
              </a:rPr>
              <a:t>1.500.000+ </a:t>
            </a:r>
            <a:r>
              <a:rPr lang="en-US" sz="2400" dirty="0">
                <a:latin typeface="HelveticaNeueLT Std" panose="020B0604020202020204" pitchFamily="34" charset="0"/>
              </a:rPr>
              <a:t>downloads on NuGet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HelveticaNeueLT Std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NeueLT Std" panose="020B0604020202020204" pitchFamily="34" charset="0"/>
              </a:rPr>
              <a:t>https://</a:t>
            </a:r>
            <a:r>
              <a:rPr lang="en-US" sz="2400" b="1" i="1" dirty="0">
                <a:latin typeface="HelveticaNeueLT Std" panose="020B0604020202020204" pitchFamily="34" charset="0"/>
              </a:rPr>
              <a:t>aspnetboilerplate.com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DB1E3-BE03-4355-86D9-DA5CC2D1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5" y="1690688"/>
            <a:ext cx="2772889" cy="1266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81A5C-B6C0-4773-AD81-742DE02A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379" y="1472413"/>
            <a:ext cx="5599047" cy="488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F89-5A86-44F9-AC3C-A60EB70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Base Specification Class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E6FB4-FEA1-4DEF-9298-D304473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7" y="1978318"/>
            <a:ext cx="10700032" cy="38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3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Define a Specification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C81BE2-318B-4B17-8F44-D0B05CAD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0207"/>
            <a:ext cx="8675718" cy="48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7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0AC01-C084-42C9-9001-DD9BB9A5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1758156"/>
            <a:ext cx="5257800" cy="96927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6A22A-483B-4831-A628-B510B746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65" y="2844387"/>
            <a:ext cx="7727868" cy="257237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1C11-869D-4780-9CFC-D3AE1539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5" y="5533721"/>
            <a:ext cx="5642882" cy="100191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03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E74A-4EDA-4F58-9D20-DA47DE6A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Use the Specification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3C0D9-5BC9-4043-A357-B1CA1A9F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5" y="2114445"/>
            <a:ext cx="5020076" cy="4290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88AFE-84D3-4FE8-A964-05B07B9F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4" y="1773700"/>
            <a:ext cx="6453313" cy="433160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E0A82D-CFB7-4801-BC0A-7BBD01CDE9F3}"/>
              </a:ext>
            </a:extLst>
          </p:cNvPr>
          <p:cNvSpPr/>
          <p:nvPr/>
        </p:nvSpPr>
        <p:spPr>
          <a:xfrm>
            <a:off x="4954567" y="4952443"/>
            <a:ext cx="999481" cy="3443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24F7-F0FF-4E0E-97AC-BB8766EB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98726"/>
            <a:ext cx="8147475" cy="428436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248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9203-A237-4817-9C8C-856833CB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  <a:br>
              <a:rPr lang="en-US" dirty="0"/>
            </a:br>
            <a:r>
              <a:rPr lang="en-US" sz="3600" dirty="0"/>
              <a:t>Combining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C95D5-C36D-4E74-92F3-B6E562CE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91"/>
            <a:ext cx="8178333" cy="2378537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745750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06CE-839F-4199-B466-22AF20DC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C836-7ABE-4497-B60B-67B7615CB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domain logic that;</a:t>
            </a:r>
          </a:p>
          <a:p>
            <a:pPr lvl="1"/>
            <a:r>
              <a:rPr lang="en-US" dirty="0"/>
              <a:t>Depends on </a:t>
            </a:r>
            <a:r>
              <a:rPr lang="en-US" b="1" dirty="0"/>
              <a:t>services and repositories</a:t>
            </a:r>
          </a:p>
          <a:p>
            <a:pPr lvl="1"/>
            <a:r>
              <a:rPr lang="en-US" dirty="0"/>
              <a:t>Needs to work with </a:t>
            </a:r>
            <a:r>
              <a:rPr lang="en-US" b="1" dirty="0"/>
              <a:t>multiple entities</a:t>
            </a:r>
            <a:r>
              <a:rPr lang="en-US" dirty="0"/>
              <a:t> / entity types</a:t>
            </a:r>
          </a:p>
          <a:p>
            <a:r>
              <a:rPr lang="en-US"/>
              <a:t>Works </a:t>
            </a:r>
            <a:r>
              <a:rPr lang="en-US" dirty="0"/>
              <a:t>with </a:t>
            </a:r>
            <a:r>
              <a:rPr lang="en-US" b="1" dirty="0"/>
              <a:t>domain objects</a:t>
            </a:r>
            <a:r>
              <a:rPr lang="en-US" dirty="0"/>
              <a:t>, not DTOs</a:t>
            </a:r>
          </a:p>
        </p:txBody>
      </p:sp>
    </p:spTree>
    <p:extLst>
      <p:ext uri="{BB962C8B-B14F-4D97-AF65-F5344CB8AC3E}">
        <p14:creationId xmlns:p14="http://schemas.microsoft.com/office/powerpoint/2010/main" val="23407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28120-4BBB-4726-B9BD-BC627414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255314"/>
            <a:ext cx="8149643" cy="4435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72508-2323-4A2C-92F1-E52813735310}"/>
              </a:ext>
            </a:extLst>
          </p:cNvPr>
          <p:cNvSpPr/>
          <p:nvPr/>
        </p:nvSpPr>
        <p:spPr>
          <a:xfrm>
            <a:off x="838200" y="1690688"/>
            <a:ext cx="7410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Business Rule: Can not assign more than 3 issues to a user</a:t>
            </a:r>
          </a:p>
        </p:txBody>
      </p:sp>
    </p:spTree>
    <p:extLst>
      <p:ext uri="{BB962C8B-B14F-4D97-AF65-F5344CB8AC3E}">
        <p14:creationId xmlns:p14="http://schemas.microsoft.com/office/powerpoint/2010/main" val="2205829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6061-C025-4862-BB7A-13EE6260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0215-8F7B-4D4B-87D0-903BC11A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29" y="732567"/>
            <a:ext cx="6901761" cy="583134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BA2-7CC5-49FC-AFB8-6E663B11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" y="2862575"/>
            <a:ext cx="4996272" cy="230451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37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FCC-9F14-4DE2-B25D-DBEC347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AC2E-582F-490A-8D51-741AA1B2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b="1" dirty="0"/>
              <a:t>use cases</a:t>
            </a:r>
            <a:r>
              <a:rPr lang="en-US" dirty="0"/>
              <a:t> of the application (application logic)</a:t>
            </a:r>
          </a:p>
          <a:p>
            <a:r>
              <a:rPr lang="en-US" dirty="0"/>
              <a:t>Do not implement core domain logic</a:t>
            </a:r>
          </a:p>
          <a:p>
            <a:r>
              <a:rPr lang="en-US" dirty="0"/>
              <a:t>Get &amp; return </a:t>
            </a:r>
            <a:r>
              <a:rPr lang="en-US" b="1" dirty="0"/>
              <a:t>Data Transfer Objects</a:t>
            </a:r>
            <a:r>
              <a:rPr lang="en-US" dirty="0"/>
              <a:t>, not entities</a:t>
            </a:r>
          </a:p>
          <a:p>
            <a:r>
              <a:rPr lang="en-US" dirty="0"/>
              <a:t>Use domain services, entities, repositories and other domain objects inside</a:t>
            </a:r>
          </a:p>
        </p:txBody>
      </p:sp>
    </p:spTree>
    <p:extLst>
      <p:ext uri="{BB962C8B-B14F-4D97-AF65-F5344CB8AC3E}">
        <p14:creationId xmlns:p14="http://schemas.microsoft.com/office/powerpoint/2010/main" val="22225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1AE3-9FF7-4FE9-8E69-E007BF9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B646-1F40-4940-8112-85079E18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  <a:p>
            <a:pPr lvl="1"/>
            <a:r>
              <a:rPr lang="en-US" dirty="0"/>
              <a:t>Architecture &amp; layers</a:t>
            </a:r>
          </a:p>
          <a:p>
            <a:pPr lvl="1"/>
            <a:r>
              <a:rPr lang="en-US" dirty="0"/>
              <a:t>Execution flow</a:t>
            </a:r>
          </a:p>
          <a:p>
            <a:pPr lvl="1"/>
            <a:r>
              <a:rPr lang="en-US" dirty="0"/>
              <a:t>Building blocks</a:t>
            </a:r>
          </a:p>
          <a:p>
            <a:pPr lvl="1"/>
            <a:r>
              <a:rPr lang="en-US" dirty="0"/>
              <a:t>Common principles</a:t>
            </a:r>
          </a:p>
          <a:p>
            <a:r>
              <a:rPr lang="en-US" dirty="0"/>
              <a:t>Part-II: Implementing DDD</a:t>
            </a:r>
          </a:p>
          <a:p>
            <a:pPr lvl="1"/>
            <a:r>
              <a:rPr lang="en-US" dirty="0"/>
              <a:t>Layering a Visual Studio solution</a:t>
            </a:r>
          </a:p>
          <a:p>
            <a:pPr lvl="1"/>
            <a:r>
              <a:rPr lang="en-US" dirty="0"/>
              <a:t>Rules &amp; Best Practices</a:t>
            </a:r>
          </a:p>
          <a:p>
            <a:pPr lvl="1"/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895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8-884F-45A6-90A4-69F90F8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60618-1B9B-4090-BCC5-B982A3C0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37818"/>
            <a:ext cx="5506191" cy="4839146"/>
          </a:xfrm>
        </p:spPr>
        <p:txBody>
          <a:bodyPr>
            <a:normAutofit fontScale="92500"/>
          </a:bodyPr>
          <a:lstStyle/>
          <a:p>
            <a:r>
              <a:rPr lang="en-US" dirty="0"/>
              <a:t>Inject domain services &amp; repositories</a:t>
            </a:r>
          </a:p>
          <a:p>
            <a:r>
              <a:rPr lang="en-US" dirty="0"/>
              <a:t>Get DTO as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aggregate roots from repositories</a:t>
            </a:r>
          </a:p>
          <a:p>
            <a:r>
              <a:rPr lang="en-US" dirty="0"/>
              <a:t>Use domain service to perform the domain logic</a:t>
            </a:r>
          </a:p>
          <a:p>
            <a:r>
              <a:rPr lang="en-US" dirty="0"/>
              <a:t>Always update the entity explicitly (don’t assume the change tracking)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2CA0A-AB3A-48BF-A6C0-C7D6EB02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03" y="1598006"/>
            <a:ext cx="5680412" cy="521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4B2A-5509-432C-9977-26A4EEB7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0" y="2229535"/>
            <a:ext cx="3750561" cy="15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Common DTO Principles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</a:t>
            </a:r>
            <a:r>
              <a:rPr lang="en-US" b="1" dirty="0"/>
              <a:t>serializable</a:t>
            </a:r>
          </a:p>
          <a:p>
            <a:pPr lvl="1"/>
            <a:r>
              <a:rPr lang="en-US" dirty="0"/>
              <a:t>Should have a </a:t>
            </a:r>
            <a:r>
              <a:rPr lang="en-US" b="1" dirty="0" err="1"/>
              <a:t>parameterless</a:t>
            </a:r>
            <a:r>
              <a:rPr lang="en-US" b="1" dirty="0"/>
              <a:t> constructor</a:t>
            </a:r>
            <a:endParaRPr lang="en-US" dirty="0"/>
          </a:p>
          <a:p>
            <a:r>
              <a:rPr lang="en-US" dirty="0"/>
              <a:t>Should not contain any </a:t>
            </a:r>
            <a:r>
              <a:rPr lang="en-US" b="1" dirty="0"/>
              <a:t>business logic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inherit from </a:t>
            </a:r>
            <a:r>
              <a:rPr lang="en-US" b="1" dirty="0"/>
              <a:t>entities</a:t>
            </a:r>
            <a:r>
              <a:rPr lang="en-US" dirty="0"/>
              <a:t>! </a:t>
            </a: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reference to </a:t>
            </a:r>
            <a:r>
              <a:rPr lang="en-US" b="1" dirty="0"/>
              <a:t>entities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70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9EB7-3603-49F7-BB61-6EDF40AB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8D-98D7-42E7-891E-873DD3D4F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1084239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BCDBDA-86DC-4A3B-9729-D23E56AD4FD6}"/>
              </a:ext>
            </a:extLst>
          </p:cNvPr>
          <p:cNvSpPr txBox="1">
            <a:spLocks/>
          </p:cNvSpPr>
          <p:nvPr/>
        </p:nvSpPr>
        <p:spPr>
          <a:xfrm>
            <a:off x="7394369" y="1825625"/>
            <a:ext cx="4292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is not used in create! Do not share same DTO for create &amp; update!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Password</a:t>
            </a:r>
            <a:r>
              <a:rPr lang="en-US" sz="2000" dirty="0"/>
              <a:t> is not used in </a:t>
            </a:r>
            <a:r>
              <a:rPr lang="en-US" sz="2000" i="1" dirty="0"/>
              <a:t>Update </a:t>
            </a:r>
            <a:r>
              <a:rPr lang="en-US" sz="2000" dirty="0"/>
              <a:t>and </a:t>
            </a:r>
            <a:r>
              <a:rPr lang="en-US" sz="2000" i="1" dirty="0" err="1"/>
              <a:t>ChangeUserName</a:t>
            </a:r>
            <a:r>
              <a:rPr lang="en-US" sz="2000" dirty="0"/>
              <a:t>!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CreationTime</a:t>
            </a:r>
            <a:r>
              <a:rPr lang="en-US" sz="2000" dirty="0"/>
              <a:t> should not be sent by the client!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E2BA8-CC4F-40A3-86CC-E9FA2E91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1" y="2942612"/>
            <a:ext cx="6212133" cy="37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ADBC-FAC8-48BB-8DD8-EDDD7D8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90FD-6C8E-445E-BB91-A39CA922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7" y="3338512"/>
            <a:ext cx="6268408" cy="1375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D387B-3378-4287-9DA2-8595944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74" y="1908765"/>
            <a:ext cx="4661712" cy="45339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8B78A-3B72-48EA-A6AE-275378C2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77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Define only the </a:t>
            </a:r>
            <a:r>
              <a:rPr lang="en-US" sz="2000" b="1" dirty="0"/>
              <a:t>properties needed </a:t>
            </a:r>
            <a:r>
              <a:rPr lang="en-US" sz="2000" dirty="0"/>
              <a:t>for the use case</a:t>
            </a:r>
          </a:p>
          <a:p>
            <a:r>
              <a:rPr lang="en-US" sz="2000" b="1" dirty="0"/>
              <a:t>Do not reuse </a:t>
            </a:r>
            <a:r>
              <a:rPr lang="en-US" sz="2000" dirty="0"/>
              <a:t>same input DTO for multiple use cases (service methods)</a:t>
            </a:r>
          </a:p>
        </p:txBody>
      </p:sp>
    </p:spTree>
    <p:extLst>
      <p:ext uri="{BB962C8B-B14F-4D97-AF65-F5344CB8AC3E}">
        <p14:creationId xmlns:p14="http://schemas.microsoft.com/office/powerpoint/2010/main" val="3050098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Input DTO Best Practices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only the formal validation (can use data annotation attributes)</a:t>
            </a:r>
          </a:p>
          <a:p>
            <a:r>
              <a:rPr lang="en-US" sz="2400" dirty="0"/>
              <a:t>Don’t include domain validation logic (ex: unique user name constraint)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2C096-C2C7-491F-882E-19EAAF3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3" y="2727365"/>
            <a:ext cx="5074027" cy="3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4889"/>
          </a:xfrm>
        </p:spPr>
        <p:txBody>
          <a:bodyPr>
            <a:normAutofit/>
          </a:bodyPr>
          <a:lstStyle/>
          <a:p>
            <a:r>
              <a:rPr lang="en-US" sz="2000" dirty="0"/>
              <a:t>Keep output </a:t>
            </a:r>
            <a:r>
              <a:rPr lang="en-US" sz="2000" b="1" dirty="0"/>
              <a:t>DTO count minimum</a:t>
            </a:r>
            <a:r>
              <a:rPr lang="en-US" sz="2000" dirty="0"/>
              <a:t>. </a:t>
            </a:r>
            <a:r>
              <a:rPr lang="en-US" sz="2000" b="1" dirty="0">
                <a:solidFill>
                  <a:srgbClr val="00B050"/>
                </a:solidFill>
              </a:rPr>
              <a:t>Reuse</a:t>
            </a:r>
            <a:r>
              <a:rPr lang="en-US" sz="2000" dirty="0"/>
              <a:t> where possible (except input DTOs as output DTO).</a:t>
            </a:r>
          </a:p>
          <a:p>
            <a:r>
              <a:rPr lang="en-US" sz="2000" dirty="0"/>
              <a:t>Can contain </a:t>
            </a:r>
            <a:r>
              <a:rPr lang="en-US" sz="2000" b="1" dirty="0"/>
              <a:t>more properties </a:t>
            </a:r>
            <a:r>
              <a:rPr lang="en-US" sz="2000" dirty="0"/>
              <a:t>than client needs</a:t>
            </a:r>
          </a:p>
          <a:p>
            <a:r>
              <a:rPr lang="en-US" sz="2000" dirty="0"/>
              <a:t>Return the entity DTO from </a:t>
            </a:r>
            <a:r>
              <a:rPr lang="en-US" sz="2000" b="1" dirty="0"/>
              <a:t>Create &amp; update </a:t>
            </a:r>
            <a:r>
              <a:rPr lang="en-US" sz="2000" dirty="0"/>
              <a:t>methods.</a:t>
            </a:r>
          </a:p>
          <a:p>
            <a:r>
              <a:rPr lang="en-US" sz="2000" dirty="0"/>
              <a:t>Exception: Where </a:t>
            </a:r>
            <a:r>
              <a:rPr lang="en-US" sz="2000" b="1" dirty="0"/>
              <a:t>performance</a:t>
            </a:r>
            <a:r>
              <a:rPr lang="en-US" sz="2000" dirty="0"/>
              <a:t> is critical, especially for large result 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6350B-7541-43DE-AB8C-B7866014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7" y="3713015"/>
            <a:ext cx="6222670" cy="297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626C-6168-4BB7-A176-BBA41ABE6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94" y="4516578"/>
            <a:ext cx="339692" cy="29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95C5-CE29-4E56-B56B-0D0840BA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19" y="4809796"/>
            <a:ext cx="339692" cy="293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1B153-A6C0-42C9-AD01-A3D64A0F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0" y="5322120"/>
            <a:ext cx="339692" cy="293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0E7D8-DC1C-4C94-9130-CB1C1CFF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23" y="5951513"/>
            <a:ext cx="339692" cy="29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E8001-4425-4019-BB1E-04DFFBADB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53" y="4210929"/>
            <a:ext cx="269420" cy="3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Output DTO suggestions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39D52-2EA2-49E1-97DF-9996081F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2060906"/>
            <a:ext cx="5844459" cy="273618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860DB-566D-47FD-82E1-C3C15816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33" y="3907747"/>
            <a:ext cx="5383077" cy="25230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3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Object to Object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65D-52E2-4E8D-B74F-4FD51CEF1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291426"/>
          </a:xfrm>
        </p:spPr>
        <p:txBody>
          <a:bodyPr>
            <a:no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auto object mapping </a:t>
            </a:r>
            <a:r>
              <a:rPr lang="en-US" sz="2400" dirty="0"/>
              <a:t>libraries (but, carefully – enable configuration validation)</a:t>
            </a:r>
          </a:p>
          <a:p>
            <a:r>
              <a:rPr lang="en-US" sz="2400" b="1" dirty="0"/>
              <a:t>Do not map </a:t>
            </a:r>
            <a:r>
              <a:rPr lang="en-US" sz="2400" dirty="0"/>
              <a:t>input DTOs to entities.</a:t>
            </a:r>
          </a:p>
          <a:p>
            <a:r>
              <a:rPr lang="en-US" sz="2400" b="1" dirty="0"/>
              <a:t>Map</a:t>
            </a:r>
            <a:r>
              <a:rPr lang="en-US" sz="2400" dirty="0"/>
              <a:t> entities to output DTOs</a:t>
            </a:r>
          </a:p>
        </p:txBody>
      </p:sp>
    </p:spTree>
    <p:extLst>
      <p:ext uri="{BB962C8B-B14F-4D97-AF65-F5344CB8AC3E}">
        <p14:creationId xmlns:p14="http://schemas.microsoft.com/office/powerpoint/2010/main" val="1364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5DE1-9928-4092-A711-45E790B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3" y="1741681"/>
            <a:ext cx="9040888" cy="4944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B313FD-548B-4540-B224-09368876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</a:t>
            </a:r>
            <a:br>
              <a:rPr lang="en-US" dirty="0"/>
            </a:br>
            <a:r>
              <a:rPr lang="en-US" sz="3600" dirty="0"/>
              <a:t>Example: Entity Creation &amp; DTO Mapping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359589-E408-41CD-B5EA-BB8554A5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829" y="1741681"/>
            <a:ext cx="4107543" cy="4486274"/>
          </a:xfrm>
        </p:spPr>
        <p:txBody>
          <a:bodyPr>
            <a:normAutofit/>
          </a:bodyPr>
          <a:lstStyle/>
          <a:p>
            <a:r>
              <a:rPr lang="en-US" sz="2000" dirty="0"/>
              <a:t>Don’t use DTO to entity auto-mapping, use entity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r>
              <a:rPr lang="en-US" sz="2000" dirty="0"/>
              <a:t>Perform additional </a:t>
            </a:r>
            <a:r>
              <a:rPr lang="en-US" sz="2000" b="1" dirty="0"/>
              <a:t>domain actions</a:t>
            </a:r>
            <a:r>
              <a:rPr lang="en-US" sz="2000" dirty="0"/>
              <a:t>.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repository </a:t>
            </a:r>
            <a:r>
              <a:rPr lang="en-US" sz="2000" dirty="0"/>
              <a:t>to insert the entity.</a:t>
            </a:r>
          </a:p>
          <a:p>
            <a:r>
              <a:rPr lang="en-US" sz="2000" dirty="0"/>
              <a:t>Return DTO using </a:t>
            </a:r>
            <a:r>
              <a:rPr lang="en-US" sz="2000" b="1" dirty="0"/>
              <a:t>auto-mapping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3549-BE7C-4A29-A349-3512FF3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Application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7E13-EE4B-456A-909B-B7CB43CC89E3}"/>
              </a:ext>
            </a:extLst>
          </p:cNvPr>
          <p:cNvSpPr/>
          <p:nvPr/>
        </p:nvSpPr>
        <p:spPr>
          <a:xfrm>
            <a:off x="3053763" y="1650148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DF1A9D-5D8C-42B6-9FD9-50C7DA2CA70E}"/>
              </a:ext>
            </a:extLst>
          </p:cNvPr>
          <p:cNvSpPr/>
          <p:nvPr/>
        </p:nvSpPr>
        <p:spPr>
          <a:xfrm>
            <a:off x="522889" y="2866282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 Office Application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E12164-0272-4432-B5CA-E349B2ACF3E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67116" y="2157632"/>
            <a:ext cx="1906761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537C9C-5769-4746-B8EB-60BE417CF2AB}"/>
              </a:ext>
            </a:extLst>
          </p:cNvPr>
          <p:cNvSpPr/>
          <p:nvPr/>
        </p:nvSpPr>
        <p:spPr>
          <a:xfrm>
            <a:off x="3053764" y="2866282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 Web Application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ACACA-87B6-4EBE-B602-6B40B5276F83}"/>
              </a:ext>
            </a:extLst>
          </p:cNvPr>
          <p:cNvSpPr/>
          <p:nvPr/>
        </p:nvSpPr>
        <p:spPr>
          <a:xfrm>
            <a:off x="5584639" y="2866281"/>
            <a:ext cx="2088453" cy="617705"/>
          </a:xfrm>
          <a:prstGeom prst="rect">
            <a:avLst/>
          </a:prstGeom>
          <a:solidFill>
            <a:srgbClr val="9148C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Application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981EB5-FDF7-41FA-8919-CA00E2531DD2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4097990" y="2157631"/>
            <a:ext cx="1" cy="70865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CA80EF-9F4F-431A-ACD8-2946B2332FB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804929" y="2157631"/>
            <a:ext cx="1823937" cy="7086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obile mock">
            <a:extLst>
              <a:ext uri="{FF2B5EF4-FFF2-40B4-BE49-F238E27FC236}">
                <a16:creationId xmlns:a16="http://schemas.microsoft.com/office/drawing/2014/main" id="{4BC7974B-CB50-41B6-84B2-9C0441DC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70" y="5149911"/>
            <a:ext cx="943583" cy="9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169549-C0AA-4B38-BA43-E1B989D2C126}"/>
              </a:ext>
            </a:extLst>
          </p:cNvPr>
          <p:cNvSpPr/>
          <p:nvPr/>
        </p:nvSpPr>
        <p:spPr>
          <a:xfrm>
            <a:off x="5584639" y="3797198"/>
            <a:ext cx="2088453" cy="3954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Mobile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B465-BDE1-4AE6-A0BC-763E4D4F3CB5}"/>
              </a:ext>
            </a:extLst>
          </p:cNvPr>
          <p:cNvSpPr/>
          <p:nvPr/>
        </p:nvSpPr>
        <p:spPr>
          <a:xfrm>
            <a:off x="3053762" y="3797198"/>
            <a:ext cx="2088453" cy="3954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MVC UI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DF914-16CD-4445-8CFA-283B510FC43A}"/>
              </a:ext>
            </a:extLst>
          </p:cNvPr>
          <p:cNvSpPr/>
          <p:nvPr/>
        </p:nvSpPr>
        <p:spPr>
          <a:xfrm>
            <a:off x="522889" y="3797198"/>
            <a:ext cx="2088453" cy="3954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 API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5DEFC-8673-47D3-8CD9-24FE0EFEA78C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V="1">
            <a:off x="4097989" y="3483987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0C1ABC-596E-41D3-91D5-66D51EB23935}"/>
              </a:ext>
            </a:extLst>
          </p:cNvPr>
          <p:cNvCxnSpPr>
            <a:cxnSpLocks/>
          </p:cNvCxnSpPr>
          <p:nvPr/>
        </p:nvCxnSpPr>
        <p:spPr>
          <a:xfrm flipV="1">
            <a:off x="6628862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1010D5-F69D-430E-8B76-51594ED915EA}"/>
              </a:ext>
            </a:extLst>
          </p:cNvPr>
          <p:cNvCxnSpPr>
            <a:cxnSpLocks/>
          </p:cNvCxnSpPr>
          <p:nvPr/>
        </p:nvCxnSpPr>
        <p:spPr>
          <a:xfrm flipV="1">
            <a:off x="1567110" y="3477652"/>
            <a:ext cx="2" cy="31321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266BA-DD93-4B79-B66D-60B18C9F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30" y="5239829"/>
            <a:ext cx="693717" cy="693717"/>
          </a:xfrm>
          <a:prstGeom prst="rect">
            <a:avLst/>
          </a:prstGeom>
        </p:spPr>
      </p:pic>
      <p:pic>
        <p:nvPicPr>
          <p:cNvPr id="4100" name="Picture 4" descr="Image result for angular">
            <a:extLst>
              <a:ext uri="{FF2B5EF4-FFF2-40B4-BE49-F238E27FC236}">
                <a16:creationId xmlns:a16="http://schemas.microsoft.com/office/drawing/2014/main" id="{7242808C-B2E9-44DD-9ED9-56A57B7D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38" y="5239829"/>
            <a:ext cx="763748" cy="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BDE479-13F1-4442-BDFB-6312E41E121D}"/>
              </a:ext>
            </a:extLst>
          </p:cNvPr>
          <p:cNvSpPr txBox="1"/>
          <p:nvPr/>
        </p:nvSpPr>
        <p:spPr>
          <a:xfrm>
            <a:off x="1304540" y="5937851"/>
            <a:ext cx="5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7DB46-B5E4-46E5-A5E8-EDDB3278573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567108" y="4192636"/>
            <a:ext cx="8" cy="10946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8A5DFA-0752-4F5A-88E0-5840913C6D92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097989" y="4198607"/>
            <a:ext cx="0" cy="1041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01DF3-0893-4AB5-B664-BC1F07C1BCB7}"/>
              </a:ext>
            </a:extLst>
          </p:cNvPr>
          <p:cNvCxnSpPr>
            <a:cxnSpLocks/>
            <a:stCxn id="4098" idx="0"/>
            <a:endCxn id="27" idx="2"/>
          </p:cNvCxnSpPr>
          <p:nvPr/>
        </p:nvCxnSpPr>
        <p:spPr>
          <a:xfrm flipV="1">
            <a:off x="6628862" y="4192636"/>
            <a:ext cx="4" cy="9572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9C1C6A-C3D2-4AD8-AA47-7DC49213DA73}"/>
              </a:ext>
            </a:extLst>
          </p:cNvPr>
          <p:cNvSpPr txBox="1"/>
          <p:nvPr/>
        </p:nvSpPr>
        <p:spPr>
          <a:xfrm>
            <a:off x="3620261" y="5938212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225C3-3756-44F7-94C3-5A95C7996291}"/>
              </a:ext>
            </a:extLst>
          </p:cNvPr>
          <p:cNvSpPr txBox="1"/>
          <p:nvPr/>
        </p:nvSpPr>
        <p:spPr>
          <a:xfrm>
            <a:off x="5990705" y="6003577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0EB1D5-07C0-41FA-A4DE-63C11FFEA8AD}"/>
              </a:ext>
            </a:extLst>
          </p:cNvPr>
          <p:cNvSpPr txBox="1"/>
          <p:nvPr/>
        </p:nvSpPr>
        <p:spPr>
          <a:xfrm>
            <a:off x="7902815" y="2815932"/>
            <a:ext cx="418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</a:t>
            </a:r>
            <a:r>
              <a:rPr lang="en-US" sz="2000" b="1" dirty="0"/>
              <a:t>separate application layers</a:t>
            </a:r>
            <a:r>
              <a:rPr lang="en-US" sz="2000" dirty="0"/>
              <a:t> for each application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</a:t>
            </a:r>
            <a:r>
              <a:rPr lang="en-US" sz="2000" b="1" dirty="0"/>
              <a:t>single domain layer</a:t>
            </a:r>
            <a:r>
              <a:rPr lang="en-US" sz="2000" dirty="0"/>
              <a:t> to share the core domain logic.</a:t>
            </a:r>
          </a:p>
        </p:txBody>
      </p:sp>
    </p:spTree>
    <p:extLst>
      <p:ext uri="{BB962C8B-B14F-4D97-AF65-F5344CB8AC3E}">
        <p14:creationId xmlns:p14="http://schemas.microsoft.com/office/powerpoint/2010/main" val="40038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9256-B94E-4906-AE3B-2C8B8A8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Part-I: What is DDD?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46F06-A28C-4434-8322-2C5C0A11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58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0F29-380E-4761-9DD4-751096BE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CE7F8-D07A-4363-A44D-ED913828E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8248" y="3069257"/>
            <a:ext cx="3716215" cy="2900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0000"/>
                </a:solidFill>
              </a:rPr>
              <a:t>Examples..?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EBB5-05CE-4754-8ABB-C31FC52E15C4}"/>
              </a:ext>
            </a:extLst>
          </p:cNvPr>
          <p:cNvSpPr/>
          <p:nvPr/>
        </p:nvSpPr>
        <p:spPr>
          <a:xfrm>
            <a:off x="2146465" y="2298395"/>
            <a:ext cx="2088453" cy="5074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Business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545A0-E936-4140-924B-7A54B39E12B5}"/>
              </a:ext>
            </a:extLst>
          </p:cNvPr>
          <p:cNvSpPr/>
          <p:nvPr/>
        </p:nvSpPr>
        <p:spPr>
          <a:xfrm>
            <a:off x="983317" y="3901769"/>
            <a:ext cx="2088453" cy="617705"/>
          </a:xfrm>
          <a:prstGeom prst="rect">
            <a:avLst/>
          </a:prstGeom>
          <a:solidFill>
            <a:srgbClr val="6CA64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Logic</a:t>
            </a:r>
            <a:br>
              <a:rPr lang="en-US" sz="1600" dirty="0"/>
            </a:br>
            <a:r>
              <a:rPr lang="en-US" sz="1600" dirty="0"/>
              <a:t>(Use Cases)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4DD507-0491-4663-86A2-8DD46564E478}"/>
              </a:ext>
            </a:extLst>
          </p:cNvPr>
          <p:cNvSpPr/>
          <p:nvPr/>
        </p:nvSpPr>
        <p:spPr>
          <a:xfrm>
            <a:off x="3411906" y="3901770"/>
            <a:ext cx="2088453" cy="6177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Logic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C94AFE5-DA1C-44F2-9767-4C17E2977E26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1971982" y="2861441"/>
            <a:ext cx="1095891" cy="98476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F52B162-1A4E-4399-9A02-93FCD44FAD41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3386075" y="2831711"/>
            <a:ext cx="1095891" cy="104422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570" y="1825625"/>
            <a:ext cx="468923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Don’t </a:t>
            </a:r>
            <a:r>
              <a:rPr lang="en-US" sz="2000" dirty="0"/>
              <a:t>create domain services to perform simple </a:t>
            </a:r>
            <a:r>
              <a:rPr lang="en-US" sz="2000" b="1" dirty="0">
                <a:solidFill>
                  <a:srgbClr val="FF0000"/>
                </a:solidFill>
              </a:rPr>
              <a:t>CRUD </a:t>
            </a:r>
            <a:r>
              <a:rPr lang="en-US" sz="2000" dirty="0"/>
              <a:t>operations!</a:t>
            </a:r>
          </a:p>
          <a:p>
            <a:pPr lvl="1"/>
            <a:r>
              <a:rPr lang="en-US" sz="1600" dirty="0"/>
              <a:t>Use </a:t>
            </a:r>
            <a:r>
              <a:rPr lang="en-US" sz="1600" b="1" dirty="0"/>
              <a:t>Repositories </a:t>
            </a:r>
            <a:r>
              <a:rPr lang="en-US" sz="1600" dirty="0"/>
              <a:t>in the application services.</a:t>
            </a:r>
          </a:p>
          <a:p>
            <a:r>
              <a:rPr lang="en-US" sz="2000" b="1" dirty="0"/>
              <a:t>Never </a:t>
            </a:r>
            <a:r>
              <a:rPr lang="en-US" sz="2000" dirty="0"/>
              <a:t>pass </a:t>
            </a:r>
            <a:r>
              <a:rPr lang="en-US" sz="2000" b="1" dirty="0">
                <a:solidFill>
                  <a:srgbClr val="FF0000"/>
                </a:solidFill>
              </a:rPr>
              <a:t>DTOs </a:t>
            </a:r>
            <a:r>
              <a:rPr lang="en-US" sz="2000" dirty="0"/>
              <a:t>to or return </a:t>
            </a:r>
            <a:r>
              <a:rPr lang="en-US" sz="2000" b="1" dirty="0">
                <a:solidFill>
                  <a:srgbClr val="FF0000"/>
                </a:solidFill>
              </a:rPr>
              <a:t>DTOs</a:t>
            </a:r>
            <a:r>
              <a:rPr lang="en-US" sz="2000" dirty="0"/>
              <a:t> from domain services!</a:t>
            </a:r>
          </a:p>
          <a:p>
            <a:pPr lvl="1"/>
            <a:r>
              <a:rPr lang="en-US" sz="1600" dirty="0"/>
              <a:t>DTOs should be in the </a:t>
            </a:r>
            <a:r>
              <a:rPr lang="en-US" sz="1600" b="1" dirty="0"/>
              <a:t>application layer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3E3B7-0ED6-4712-BE39-E0371FE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1" y="1547447"/>
            <a:ext cx="5515449" cy="478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E6D1-AFDB-4424-85FE-862299B1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0" y="3952936"/>
            <a:ext cx="443794" cy="38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E68D5-CF49-4915-BF3C-2901D595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9" y="5081282"/>
            <a:ext cx="443794" cy="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7C40-B3D1-40E9-BBC3-EB1B6EA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6A29-2310-4D05-84B5-67DE2A51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016" y="1826113"/>
            <a:ext cx="356473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Domain service </a:t>
            </a:r>
            <a:r>
              <a:rPr lang="en-US" sz="1600" b="1" dirty="0"/>
              <a:t>should </a:t>
            </a:r>
            <a:r>
              <a:rPr lang="en-US" sz="1600" b="1" dirty="0">
                <a:solidFill>
                  <a:srgbClr val="00B050"/>
                </a:solidFill>
              </a:rPr>
              <a:t>check</a:t>
            </a:r>
            <a:r>
              <a:rPr lang="en-US" sz="1600" dirty="0"/>
              <a:t> duplicate organization name.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doesn’t perform </a:t>
            </a:r>
            <a:r>
              <a:rPr lang="en-US" sz="1600" b="1" dirty="0">
                <a:solidFill>
                  <a:srgbClr val="FF0000"/>
                </a:solidFill>
              </a:rPr>
              <a:t>authorization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must </a:t>
            </a:r>
            <a:r>
              <a:rPr lang="en-US" sz="1600" b="1" dirty="0"/>
              <a:t>not depend </a:t>
            </a:r>
            <a:r>
              <a:rPr lang="en-US" sz="1600" dirty="0"/>
              <a:t>on the </a:t>
            </a:r>
            <a:r>
              <a:rPr lang="en-US" sz="1600" b="1" dirty="0">
                <a:solidFill>
                  <a:srgbClr val="FF0000"/>
                </a:solidFill>
              </a:rPr>
              <a:t>current user</a:t>
            </a:r>
            <a:r>
              <a:rPr lang="en-US" sz="1600" dirty="0"/>
              <a:t>!</a:t>
            </a:r>
          </a:p>
          <a:p>
            <a:pPr lvl="1"/>
            <a:r>
              <a:rPr lang="en-US" sz="1200" dirty="0"/>
              <a:t>Do in the </a:t>
            </a:r>
            <a:r>
              <a:rPr lang="en-US" sz="1200" b="1" dirty="0"/>
              <a:t>application/UI/API layer</a:t>
            </a:r>
            <a:r>
              <a:rPr lang="en-US" sz="1200" dirty="0"/>
              <a:t>!</a:t>
            </a:r>
          </a:p>
          <a:p>
            <a:r>
              <a:rPr lang="en-US" sz="1600" dirty="0"/>
              <a:t>Domain service </a:t>
            </a:r>
            <a:r>
              <a:rPr lang="en-US" sz="1600" b="1" dirty="0"/>
              <a:t>must not </a:t>
            </a:r>
            <a:r>
              <a:rPr lang="en-US" sz="1600" dirty="0"/>
              <a:t>send </a:t>
            </a:r>
            <a:r>
              <a:rPr lang="en-US" sz="1600" b="1" dirty="0">
                <a:solidFill>
                  <a:srgbClr val="FF0000"/>
                </a:solidFill>
              </a:rPr>
              <a:t>email</a:t>
            </a:r>
            <a:r>
              <a:rPr lang="en-US" sz="1600" dirty="0"/>
              <a:t> that is not related to the actual business!</a:t>
            </a:r>
          </a:p>
          <a:p>
            <a:pPr lvl="1"/>
            <a:r>
              <a:rPr lang="en-US" sz="1200" dirty="0"/>
              <a:t>Do in the application layer or implement via domain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9B311-1BA4-4607-ACC3-595EE06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2" y="1826113"/>
            <a:ext cx="7916889" cy="4760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5F995-AF24-41C6-A7B0-80BF1B47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3545907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6A26B-F71C-43E2-8E3A-9BF766CA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4206203"/>
            <a:ext cx="287746" cy="24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312A9-4D4D-4CAC-ACF6-59D9F07A8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4568207"/>
            <a:ext cx="287746" cy="24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4023-3921-4910-B824-F5CF3214B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49" y="5646676"/>
            <a:ext cx="287746" cy="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B41E1C-DAAB-45EB-BE47-C5EF017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76" y="1497983"/>
            <a:ext cx="4543195" cy="5196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CBE52-7013-4BDF-AB8B-0A1CC7F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Logic &amp; Domain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5986-E70E-4E8D-A9A8-1E2D123B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936" y="1821229"/>
            <a:ext cx="536422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Application service methods </a:t>
            </a:r>
            <a:r>
              <a:rPr lang="en-US" sz="1800" b="1" dirty="0"/>
              <a:t>should be </a:t>
            </a:r>
            <a:r>
              <a:rPr lang="en-US" sz="1800" dirty="0"/>
              <a:t>a </a:t>
            </a:r>
            <a:r>
              <a:rPr lang="en-US" sz="1800" b="1" dirty="0">
                <a:solidFill>
                  <a:srgbClr val="00B050"/>
                </a:solidFill>
              </a:rPr>
              <a:t>unit of work </a:t>
            </a:r>
            <a:r>
              <a:rPr lang="en-US" sz="1800" dirty="0"/>
              <a:t>(transactional) if contains more than one database operations.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Authorization</a:t>
            </a:r>
            <a:r>
              <a:rPr lang="en-US" sz="1800" dirty="0"/>
              <a:t> </a:t>
            </a:r>
            <a:r>
              <a:rPr lang="en-US" sz="1800" b="1" dirty="0"/>
              <a:t>is done </a:t>
            </a:r>
            <a:r>
              <a:rPr lang="en-US" sz="1800" dirty="0"/>
              <a:t>in the application layer.</a:t>
            </a:r>
          </a:p>
          <a:p>
            <a:r>
              <a:rPr lang="en-US" sz="1800" b="1" dirty="0"/>
              <a:t>Payment</a:t>
            </a:r>
            <a:r>
              <a:rPr lang="en-US" sz="1800" dirty="0"/>
              <a:t> (infrastructure service) and </a:t>
            </a:r>
            <a:r>
              <a:rPr lang="en-US" sz="1800" b="1" dirty="0"/>
              <a:t>Organization creation </a:t>
            </a:r>
            <a:r>
              <a:rPr lang="en-US" sz="1800" u="sng" dirty="0"/>
              <a:t>should not </a:t>
            </a:r>
            <a:r>
              <a:rPr lang="en-US" sz="1800" dirty="0"/>
              <a:t>be combined in the domain layer. </a:t>
            </a:r>
            <a:r>
              <a:rPr lang="en-US" sz="1800" b="1" dirty="0"/>
              <a:t>Should be </a:t>
            </a:r>
            <a:r>
              <a:rPr lang="en-US" sz="1800" b="1" dirty="0">
                <a:solidFill>
                  <a:srgbClr val="00B050"/>
                </a:solidFill>
              </a:rPr>
              <a:t>orchestrated</a:t>
            </a:r>
            <a:r>
              <a:rPr lang="en-US" sz="1800" dirty="0"/>
              <a:t> by the application layer.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Email sending</a:t>
            </a:r>
            <a:r>
              <a:rPr lang="en-US" sz="1800" dirty="0"/>
              <a:t> </a:t>
            </a:r>
            <a:r>
              <a:rPr lang="en-US" sz="1800" b="1" dirty="0"/>
              <a:t>can be </a:t>
            </a:r>
            <a:r>
              <a:rPr lang="en-US" sz="1800" dirty="0"/>
              <a:t>done in the application service.</a:t>
            </a:r>
          </a:p>
          <a:p>
            <a:r>
              <a:rPr lang="en-US" sz="1800" b="1" dirty="0"/>
              <a:t>Do not </a:t>
            </a:r>
            <a:r>
              <a:rPr lang="en-US" sz="1800" dirty="0"/>
              <a:t>return </a:t>
            </a:r>
            <a:r>
              <a:rPr lang="en-US" sz="1800" b="1" dirty="0">
                <a:solidFill>
                  <a:srgbClr val="FF0000"/>
                </a:solidFill>
              </a:rPr>
              <a:t>entities </a:t>
            </a:r>
            <a:r>
              <a:rPr lang="en-US" sz="1800" dirty="0"/>
              <a:t>from application services!</a:t>
            </a:r>
          </a:p>
          <a:p>
            <a:r>
              <a:rPr lang="en-US" sz="1800" b="1" dirty="0"/>
              <a:t>Why not </a:t>
            </a:r>
            <a:r>
              <a:rPr lang="en-US" sz="1800" dirty="0"/>
              <a:t>moving </a:t>
            </a:r>
            <a:r>
              <a:rPr lang="en-US" sz="1800" b="1" dirty="0"/>
              <a:t>payment </a:t>
            </a:r>
            <a:r>
              <a:rPr lang="en-US" sz="1800" dirty="0"/>
              <a:t>logic inside the </a:t>
            </a:r>
            <a:r>
              <a:rPr lang="en-US" sz="1800" b="1" dirty="0"/>
              <a:t>domain service</a:t>
            </a:r>
            <a:r>
              <a:rPr lang="en-US" sz="1800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59CD-E65B-4C72-801C-1955CCB13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14" y="2606852"/>
            <a:ext cx="257358" cy="29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1955C-07E3-45BF-9F84-D80C4587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3459772"/>
            <a:ext cx="372404" cy="422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24B62-D436-4D23-AE73-5D0BE85A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106947"/>
            <a:ext cx="372404" cy="422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08F9F-B560-4A3B-988E-6801D6B7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4650122"/>
            <a:ext cx="372404" cy="42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EA75F-8AE4-46B3-8390-4076AAE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2" y="5181145"/>
            <a:ext cx="414444" cy="35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AB51A0-5724-41EB-BC2A-4F8D23A6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83" y="2429247"/>
            <a:ext cx="257358" cy="2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A1E5-C0E4-44E4-AC58-47F70604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7F46-AE30-429F-B5DC-375CAF6F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294" y="5176804"/>
            <a:ext cx="3019526" cy="975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Eric Evans</a:t>
            </a:r>
          </a:p>
        </p:txBody>
      </p:sp>
      <p:pic>
        <p:nvPicPr>
          <p:cNvPr id="5122" name="Picture 2" descr="Image result for Implementing Domain Driven Design">
            <a:extLst>
              <a:ext uri="{FF2B5EF4-FFF2-40B4-BE49-F238E27FC236}">
                <a16:creationId xmlns:a16="http://schemas.microsoft.com/office/drawing/2014/main" id="{D6242185-22CC-4E38-97BF-867EEECA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0" y="2061578"/>
            <a:ext cx="2127431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omain Driven Design">
            <a:extLst>
              <a:ext uri="{FF2B5EF4-FFF2-40B4-BE49-F238E27FC236}">
                <a16:creationId xmlns:a16="http://schemas.microsoft.com/office/drawing/2014/main" id="{4B0E9FC1-888D-4E2A-937F-19FC771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1" y="2061578"/>
            <a:ext cx="2316393" cy="28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lean architecture book">
            <a:extLst>
              <a:ext uri="{FF2B5EF4-FFF2-40B4-BE49-F238E27FC236}">
                <a16:creationId xmlns:a16="http://schemas.microsoft.com/office/drawing/2014/main" id="{2178FF8A-517D-4515-AA9F-5045EC2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017" y="2061578"/>
            <a:ext cx="2195067" cy="28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422064-83FB-4017-BB7B-D0C88932E013}"/>
              </a:ext>
            </a:extLst>
          </p:cNvPr>
          <p:cNvSpPr txBox="1">
            <a:spLocks/>
          </p:cNvSpPr>
          <p:nvPr/>
        </p:nvSpPr>
        <p:spPr>
          <a:xfrm>
            <a:off x="4538781" y="5176804"/>
            <a:ext cx="2903707" cy="118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Implementing</a:t>
            </a:r>
            <a:br>
              <a:rPr lang="en-US" sz="2200" dirty="0"/>
            </a:br>
            <a:r>
              <a:rPr lang="en-US" sz="2200" dirty="0"/>
              <a:t>Domain Driven Design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Vaughn Vernon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703B2-E6C7-456F-8447-CF7C81EE3A0A}"/>
              </a:ext>
            </a:extLst>
          </p:cNvPr>
          <p:cNvSpPr txBox="1">
            <a:spLocks/>
          </p:cNvSpPr>
          <p:nvPr/>
        </p:nvSpPr>
        <p:spPr>
          <a:xfrm>
            <a:off x="7789571" y="5176804"/>
            <a:ext cx="2507958" cy="8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Clean Architecture</a:t>
            </a:r>
            <a:br>
              <a:rPr lang="en-US" sz="2200" dirty="0"/>
            </a:br>
            <a:r>
              <a:rPr lang="en-US" sz="2200" i="1" dirty="0">
                <a:solidFill>
                  <a:srgbClr val="7030A0"/>
                </a:solidFill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424679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0173-9F9C-4942-8AF2-FCDF0CAA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Thanks..! Questions..?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0395B-20F5-49D5-8059-D9AD331A6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6168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Halil İbrahim Kalkan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2000" dirty="0"/>
              <a:t>halilibrahimkalkan.com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GitHub </a:t>
            </a:r>
            <a:r>
              <a:rPr lang="en-US" sz="2000" dirty="0"/>
              <a:t>@hikalkan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Twitter </a:t>
            </a:r>
            <a:r>
              <a:rPr lang="en-US" sz="2000" dirty="0"/>
              <a:t>@</a:t>
            </a:r>
            <a:r>
              <a:rPr lang="en-US" sz="2000" dirty="0" err="1"/>
              <a:t>hibrahimkalkan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Presentation:</a:t>
            </a:r>
            <a:br>
              <a:rPr lang="en-US" sz="2000" dirty="0"/>
            </a:br>
            <a:r>
              <a:rPr lang="en-US" sz="1800" i="1" dirty="0">
                <a:hlinkClick r:id="rId2"/>
              </a:rPr>
              <a:t>https://github.com/hikalkan/presentations</a:t>
            </a:r>
            <a:endParaRPr lang="en-US" sz="2000" i="1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BF4C8-CD5A-43F0-B432-93E29E1F3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54" y="1654920"/>
            <a:ext cx="6450606" cy="483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2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8B-F781-4DFF-B881-6A2CC55B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2B61-35C8-435F-AC82-96ED0199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9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Domain-driven design (DDD) is an approach to software development for </a:t>
            </a:r>
            <a:r>
              <a:rPr lang="en-US" sz="2000" b="1" dirty="0"/>
              <a:t>complex</a:t>
            </a:r>
            <a:r>
              <a:rPr lang="en-US" sz="2000" dirty="0"/>
              <a:t> needs by connecting the implementation to an </a:t>
            </a:r>
            <a:r>
              <a:rPr lang="en-US" sz="2000" b="1" dirty="0"/>
              <a:t>evolving</a:t>
            </a:r>
            <a:r>
              <a:rPr lang="en-US" sz="2000" dirty="0"/>
              <a:t> model</a:t>
            </a:r>
          </a:p>
          <a:p>
            <a:r>
              <a:rPr lang="en-US" sz="2000" dirty="0"/>
              <a:t>Focuses on the </a:t>
            </a:r>
            <a:r>
              <a:rPr lang="en-US" sz="2000" b="1" dirty="0"/>
              <a:t>core domain logic </a:t>
            </a:r>
            <a:r>
              <a:rPr lang="en-US" sz="2000" dirty="0"/>
              <a:t>rather than the infrastructure.</a:t>
            </a:r>
          </a:p>
          <a:p>
            <a:r>
              <a:rPr lang="en-US" sz="2000" dirty="0"/>
              <a:t>Suitable for </a:t>
            </a:r>
            <a:r>
              <a:rPr lang="en-US" sz="2000" b="1" dirty="0"/>
              <a:t>complex domains</a:t>
            </a:r>
            <a:r>
              <a:rPr lang="en-US" sz="2000" dirty="0"/>
              <a:t> and </a:t>
            </a:r>
            <a:r>
              <a:rPr lang="en-US" sz="2000" b="1" dirty="0"/>
              <a:t>large-scale</a:t>
            </a:r>
            <a:r>
              <a:rPr lang="en-US" sz="2000" dirty="0"/>
              <a:t> applications.</a:t>
            </a:r>
          </a:p>
          <a:p>
            <a:r>
              <a:rPr lang="en-US" sz="2000" dirty="0"/>
              <a:t>Helps to build a </a:t>
            </a:r>
            <a:r>
              <a:rPr lang="en-US" sz="2000" b="1" dirty="0"/>
              <a:t>flexible</a:t>
            </a:r>
            <a:r>
              <a:rPr lang="en-US" sz="2000" dirty="0"/>
              <a:t>, modular and </a:t>
            </a:r>
            <a:r>
              <a:rPr lang="en-US" sz="2000" b="1" dirty="0"/>
              <a:t>maintainable </a:t>
            </a:r>
            <a:r>
              <a:rPr lang="en-US" sz="2000" dirty="0"/>
              <a:t>code base, based on the </a:t>
            </a:r>
            <a:r>
              <a:rPr lang="en-US" sz="2000" b="1" dirty="0"/>
              <a:t>Object Oriented Programming </a:t>
            </a:r>
            <a:r>
              <a:rPr lang="en-US" sz="2000" dirty="0"/>
              <a:t>principles.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20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AA91-564C-4B55-B29A-2FD6E61F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Layers &amp; Clean Architecture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B0CB4-6524-4E31-A492-75A412DFDDCF}"/>
              </a:ext>
            </a:extLst>
          </p:cNvPr>
          <p:cNvSpPr/>
          <p:nvPr/>
        </p:nvSpPr>
        <p:spPr>
          <a:xfrm>
            <a:off x="2253751" y="2802474"/>
            <a:ext cx="2949246" cy="231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Infrastructure</a:t>
            </a:r>
          </a:p>
          <a:p>
            <a:pPr algn="r"/>
            <a:r>
              <a:rPr lang="en-US" dirty="0"/>
              <a:t>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C2233-4E64-4516-A4A6-96C8AEA6D1D8}"/>
              </a:ext>
            </a:extLst>
          </p:cNvPr>
          <p:cNvSpPr txBox="1"/>
          <p:nvPr/>
        </p:nvSpPr>
        <p:spPr>
          <a:xfrm>
            <a:off x="1277572" y="3041982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Presentation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812E-F829-4732-9CCA-DD36DFDB5D01}"/>
              </a:ext>
            </a:extLst>
          </p:cNvPr>
          <p:cNvSpPr txBox="1"/>
          <p:nvPr/>
        </p:nvSpPr>
        <p:spPr>
          <a:xfrm>
            <a:off x="1277572" y="3771931"/>
            <a:ext cx="2353056" cy="371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F232E-C8C7-4DB0-99AD-A1CC33242828}"/>
              </a:ext>
            </a:extLst>
          </p:cNvPr>
          <p:cNvSpPr txBox="1"/>
          <p:nvPr/>
        </p:nvSpPr>
        <p:spPr>
          <a:xfrm>
            <a:off x="1277572" y="4501880"/>
            <a:ext cx="2353056" cy="3718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Domain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AD95D9-A309-4D49-A8CA-4594E1E33D55}"/>
              </a:ext>
            </a:extLst>
          </p:cNvPr>
          <p:cNvCxnSpPr/>
          <p:nvPr/>
        </p:nvCxnSpPr>
        <p:spPr>
          <a:xfrm>
            <a:off x="1681702" y="3413838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7C5CB8-4CA3-4511-B830-E7B832E89F94}"/>
              </a:ext>
            </a:extLst>
          </p:cNvPr>
          <p:cNvCxnSpPr/>
          <p:nvPr/>
        </p:nvCxnSpPr>
        <p:spPr>
          <a:xfrm>
            <a:off x="1681702" y="4158973"/>
            <a:ext cx="0" cy="35809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DD3B864-9C99-424D-97CB-6DE795114B8E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87373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5F5409-B210-48D9-8DF0-930EE22E898B}"/>
              </a:ext>
            </a:extLst>
          </p:cNvPr>
          <p:cNvCxnSpPr>
            <a:cxnSpLocks/>
          </p:cNvCxnSpPr>
          <p:nvPr/>
        </p:nvCxnSpPr>
        <p:spPr>
          <a:xfrm rot="10800000">
            <a:off x="1939853" y="4143787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41F70D-F3BD-40D3-9A7A-A00206B931AC}"/>
              </a:ext>
            </a:extLst>
          </p:cNvPr>
          <p:cNvCxnSpPr>
            <a:cxnSpLocks/>
          </p:cNvCxnSpPr>
          <p:nvPr/>
        </p:nvCxnSpPr>
        <p:spPr>
          <a:xfrm rot="10800000">
            <a:off x="1939851" y="3409898"/>
            <a:ext cx="313899" cy="176105"/>
          </a:xfrm>
          <a:prstGeom prst="bentConnector3">
            <a:avLst>
              <a:gd name="adj1" fmla="val 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43F43F-CAB8-4450-8156-062A8328D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28" y="2092701"/>
            <a:ext cx="3730315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DB1C-0E2B-4746-AE97-9A3050B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Core Building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6817E-1144-4AB5-9037-3E6E7C86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571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Domain Layer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Value Object</a:t>
            </a:r>
          </a:p>
          <a:p>
            <a:r>
              <a:rPr lang="en-US" dirty="0"/>
              <a:t>Aggregate &amp; Aggregate Root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Domain Service</a:t>
            </a:r>
          </a:p>
          <a:p>
            <a:r>
              <a:rPr lang="en-US" dirty="0"/>
              <a:t>Specification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CC48-1C63-4890-A754-5BF2054A429F}"/>
              </a:ext>
            </a:extLst>
          </p:cNvPr>
          <p:cNvSpPr txBox="1">
            <a:spLocks/>
          </p:cNvSpPr>
          <p:nvPr/>
        </p:nvSpPr>
        <p:spPr>
          <a:xfrm>
            <a:off x="5966012" y="1825625"/>
            <a:ext cx="4356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Application Layer</a:t>
            </a:r>
          </a:p>
          <a:p>
            <a:r>
              <a:rPr lang="en-US" dirty="0"/>
              <a:t>Application Service</a:t>
            </a:r>
          </a:p>
          <a:p>
            <a:r>
              <a:rPr lang="en-US" dirty="0"/>
              <a:t>Data Transfer Object (DTO)</a:t>
            </a:r>
          </a:p>
          <a:p>
            <a:r>
              <a:rPr lang="en-US" dirty="0"/>
              <a:t>Unit of Work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690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8953-C6E1-4E3B-B446-A2574D0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Driven Design</a:t>
            </a:r>
            <a:br>
              <a:rPr lang="en-US" dirty="0"/>
            </a:br>
            <a:r>
              <a:rPr lang="en-US" sz="3600" dirty="0"/>
              <a:t>Layering in Visual Studio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6E0D408-7913-4105-8A0B-ED87E1A1A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99681"/>
              </p:ext>
            </p:extLst>
          </p:nvPr>
        </p:nvGraphicFramePr>
        <p:xfrm>
          <a:off x="544689" y="1958179"/>
          <a:ext cx="4322738" cy="35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" name="Image" r:id="rId3" imgW="5294880" imgH="4342680" progId="Photoshop.Image.13">
                  <p:embed/>
                </p:oleObj>
              </mc:Choice>
              <mc:Fallback>
                <p:oleObj name="Image" r:id="rId3" imgW="5294880" imgH="4342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89" y="1958179"/>
                        <a:ext cx="4322738" cy="35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F8493717-33AD-45CD-9728-ED886026310F}"/>
              </a:ext>
            </a:extLst>
          </p:cNvPr>
          <p:cNvSpPr/>
          <p:nvPr/>
        </p:nvSpPr>
        <p:spPr>
          <a:xfrm>
            <a:off x="4944533" y="2596444"/>
            <a:ext cx="310445" cy="4797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3541BE0-7C4A-49F2-8ED8-4B70DE6C2BA2}"/>
              </a:ext>
            </a:extLst>
          </p:cNvPr>
          <p:cNvSpPr/>
          <p:nvPr/>
        </p:nvSpPr>
        <p:spPr>
          <a:xfrm>
            <a:off x="4944533" y="3155244"/>
            <a:ext cx="310445" cy="47977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76EB748-C127-4E93-9F55-D07E235E5A18}"/>
              </a:ext>
            </a:extLst>
          </p:cNvPr>
          <p:cNvSpPr/>
          <p:nvPr/>
        </p:nvSpPr>
        <p:spPr>
          <a:xfrm>
            <a:off x="4944532" y="3764845"/>
            <a:ext cx="310445" cy="211666"/>
          </a:xfrm>
          <a:prstGeom prst="righ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7B06DA-FE3F-4E59-86CF-DFE9B7ADA02C}"/>
              </a:ext>
            </a:extLst>
          </p:cNvPr>
          <p:cNvSpPr/>
          <p:nvPr/>
        </p:nvSpPr>
        <p:spPr>
          <a:xfrm>
            <a:off x="4933242" y="4075288"/>
            <a:ext cx="310445" cy="211666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132E-4F20-4B48-A1A7-C9CC13AABF0F}"/>
              </a:ext>
            </a:extLst>
          </p:cNvPr>
          <p:cNvSpPr txBox="1"/>
          <p:nvPr/>
        </p:nvSpPr>
        <p:spPr>
          <a:xfrm>
            <a:off x="5390445" y="2636278"/>
            <a:ext cx="1978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125F-2069-4301-B408-2D28E6775C27}"/>
              </a:ext>
            </a:extLst>
          </p:cNvPr>
          <p:cNvSpPr txBox="1"/>
          <p:nvPr/>
        </p:nvSpPr>
        <p:spPr>
          <a:xfrm>
            <a:off x="5390444" y="3195078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Domain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053A3-E877-42D7-8A00-2D8949399D04}"/>
              </a:ext>
            </a:extLst>
          </p:cNvPr>
          <p:cNvSpPr txBox="1"/>
          <p:nvPr/>
        </p:nvSpPr>
        <p:spPr>
          <a:xfrm>
            <a:off x="5390444" y="3657967"/>
            <a:ext cx="223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Infrastructure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CF5B1-1831-4308-A934-8B5F6BDE3938}"/>
              </a:ext>
            </a:extLst>
          </p:cNvPr>
          <p:cNvSpPr txBox="1"/>
          <p:nvPr/>
        </p:nvSpPr>
        <p:spPr>
          <a:xfrm>
            <a:off x="5390444" y="3975568"/>
            <a:ext cx="212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Presentation Layer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00A7CDD-8C75-4A68-B414-4834BA4994C5}"/>
              </a:ext>
            </a:extLst>
          </p:cNvPr>
          <p:cNvSpPr/>
          <p:nvPr/>
        </p:nvSpPr>
        <p:spPr>
          <a:xfrm>
            <a:off x="4944532" y="4665134"/>
            <a:ext cx="310445" cy="79868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E3443-3721-4219-81A7-F31DED7CF517}"/>
              </a:ext>
            </a:extLst>
          </p:cNvPr>
          <p:cNvSpPr txBox="1"/>
          <p:nvPr/>
        </p:nvSpPr>
        <p:spPr>
          <a:xfrm>
            <a:off x="5390444" y="4864423"/>
            <a:ext cx="1496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Test Projects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BF8785-A812-445B-9E5A-A3B2DCCA05BC}"/>
              </a:ext>
            </a:extLst>
          </p:cNvPr>
          <p:cNvSpPr txBox="1"/>
          <p:nvPr/>
        </p:nvSpPr>
        <p:spPr>
          <a:xfrm>
            <a:off x="7992675" y="1282761"/>
            <a:ext cx="4013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Domain.Shared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IssueConsts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IssueType</a:t>
            </a:r>
            <a:r>
              <a:rPr lang="en-US" sz="1600" dirty="0">
                <a:solidFill>
                  <a:srgbClr val="FF0000"/>
                </a:solidFill>
              </a:rPr>
              <a:t> (</a:t>
            </a:r>
            <a:r>
              <a:rPr lang="en-US" sz="1600" dirty="0" err="1">
                <a:solidFill>
                  <a:srgbClr val="FF0000"/>
                </a:solidFill>
              </a:rPr>
              <a:t>enum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IssueManager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IIssueRepository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Application.Contracts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IIssueAppService</a:t>
            </a:r>
            <a:endParaRPr lang="en-US" sz="16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IssueDto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  <a:r>
              <a:rPr lang="en-US" sz="1600" dirty="0" err="1">
                <a:solidFill>
                  <a:srgbClr val="00B050"/>
                </a:solidFill>
              </a:rPr>
              <a:t>IssueCreationDto</a:t>
            </a: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</a:rPr>
              <a:t>IssueAppService</a:t>
            </a:r>
            <a:r>
              <a:rPr lang="en-US" sz="1600" dirty="0">
                <a:solidFill>
                  <a:srgbClr val="00B050"/>
                </a:solidFill>
              </a:rPr>
              <a:t> (implementation)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Infrastructure /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EntityFrameworkCore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EfCoreIssueRepository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MyDbContext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IssueController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IssueViewModel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C000"/>
                </a:solidFill>
              </a:rPr>
              <a:t>Issues.cshtml</a:t>
            </a:r>
            <a:endParaRPr lang="en-US" sz="1600" dirty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Issues.js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9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2311</TotalTime>
  <Words>1476</Words>
  <Application>Microsoft Office PowerPoint</Application>
  <PresentationFormat>Widescreen</PresentationFormat>
  <Paragraphs>350</Paragraphs>
  <Slides>55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HelveticaNeueLT Std</vt:lpstr>
      <vt:lpstr>HelveticaNeueLT Std Med Cn</vt:lpstr>
      <vt:lpstr>Office Theme</vt:lpstr>
      <vt:lpstr>Image</vt:lpstr>
      <vt:lpstr>Implementing Domain Driven Design (DDD)</vt:lpstr>
      <vt:lpstr>ABOUT ME  Halil İbrahim Kalkan                   </vt:lpstr>
      <vt:lpstr>ASP.NET BOILERPLATE</vt:lpstr>
      <vt:lpstr>Agenda</vt:lpstr>
      <vt:lpstr>Part-I: What is DDD?</vt:lpstr>
      <vt:lpstr>What is DDD?</vt:lpstr>
      <vt:lpstr>Domain Driven Design Layers &amp; Clean Architecture</vt:lpstr>
      <vt:lpstr>Domain Driven Design Core Building Blocks</vt:lpstr>
      <vt:lpstr>Domain Driven Design Layering in Visual Studio</vt:lpstr>
      <vt:lpstr>Domain Driven Design Layering in Visual Studio</vt:lpstr>
      <vt:lpstr>Domain Driven Design Execution Flow</vt:lpstr>
      <vt:lpstr>Domain Driven Design Common Principles</vt:lpstr>
      <vt:lpstr>Part-II: Implementation</vt:lpstr>
      <vt:lpstr>Aggregates Example</vt:lpstr>
      <vt:lpstr>Aggregate Roots Principles</vt:lpstr>
      <vt:lpstr>Aggregate Roots Rule: Reference Other Aggregates only by Id</vt:lpstr>
      <vt:lpstr>Aggregate Roots Tip: Keep it small</vt:lpstr>
      <vt:lpstr>Aggregate Roots / Entities Primary Keys</vt:lpstr>
      <vt:lpstr>Aggregate Roots &amp; Entities Constructor</vt:lpstr>
      <vt:lpstr>Aggregate Roots &amp; Entities Property Accessors &amp; Methods</vt:lpstr>
      <vt:lpstr>Aggregate Roots &amp; Entities Business Logic &amp; Exceptions</vt:lpstr>
      <vt:lpstr>Aggregate Roots &amp; Entities Business Logic Requires External Services</vt:lpstr>
      <vt:lpstr>Aggregate Roots &amp; Entities Business Logic Requires External Services</vt:lpstr>
      <vt:lpstr>Repositories Principles</vt:lpstr>
      <vt:lpstr>Repositories Do not Include Domain Logic</vt:lpstr>
      <vt:lpstr>Repositories Do not Include Domain Logic</vt:lpstr>
      <vt:lpstr>Repositories Do not Include Domain Logic</vt:lpstr>
      <vt:lpstr>Specifications Specification Interface</vt:lpstr>
      <vt:lpstr>Specifications Specification Interface</vt:lpstr>
      <vt:lpstr>Specifications Base Specification Class</vt:lpstr>
      <vt:lpstr>Specifications Define a Specification</vt:lpstr>
      <vt:lpstr>Specifications Use the Specification</vt:lpstr>
      <vt:lpstr>Specifications Use the Specification</vt:lpstr>
      <vt:lpstr>Specifications Combining Specifications</vt:lpstr>
      <vt:lpstr>Specifications Combining Specifications</vt:lpstr>
      <vt:lpstr>Domain Services Principles</vt:lpstr>
      <vt:lpstr>Domain Services Example</vt:lpstr>
      <vt:lpstr>Domain Services Example</vt:lpstr>
      <vt:lpstr>Application Services Principles</vt:lpstr>
      <vt:lpstr>Application Services Example</vt:lpstr>
      <vt:lpstr>Application Services Common DTO Principles Best Practices</vt:lpstr>
      <vt:lpstr>Application Services Input DTO Best Practices</vt:lpstr>
      <vt:lpstr>Application Services Input DTO Best Practices</vt:lpstr>
      <vt:lpstr>Application Services Input DTO Best Practices</vt:lpstr>
      <vt:lpstr>Application Services Output DTO suggestions</vt:lpstr>
      <vt:lpstr>Application Services Output DTO suggestions</vt:lpstr>
      <vt:lpstr>Application Services Object to Object Mapping</vt:lpstr>
      <vt:lpstr>Application Services Example: Entity Creation &amp; DTO Mapping</vt:lpstr>
      <vt:lpstr>Multiple Application Layers</vt:lpstr>
      <vt:lpstr>Application Logic &amp; Domain Logic</vt:lpstr>
      <vt:lpstr>Application Logic &amp; Domain Logic</vt:lpstr>
      <vt:lpstr>Application Logic &amp; Domain Logic</vt:lpstr>
      <vt:lpstr>Application Logic &amp; Domain Logic</vt:lpstr>
      <vt:lpstr>Reference Books</vt:lpstr>
      <vt:lpstr>Thanks..! Questions..?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Domain Driven Design</dc:title>
  <dc:creator>Halil Kalkan</dc:creator>
  <cp:lastModifiedBy>Halil Kalkan</cp:lastModifiedBy>
  <cp:revision>247</cp:revision>
  <dcterms:created xsi:type="dcterms:W3CDTF">2019-07-06T13:27:31Z</dcterms:created>
  <dcterms:modified xsi:type="dcterms:W3CDTF">2019-10-02T12:07:11Z</dcterms:modified>
</cp:coreProperties>
</file>